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2"/>
    <p:sldId id="317" r:id="rId3"/>
    <p:sldId id="274" r:id="rId4"/>
    <p:sldId id="278" r:id="rId5"/>
    <p:sldId id="287" r:id="rId6"/>
    <p:sldId id="324" r:id="rId7"/>
    <p:sldId id="318" r:id="rId8"/>
    <p:sldId id="319" r:id="rId9"/>
    <p:sldId id="321" r:id="rId10"/>
    <p:sldId id="322" r:id="rId11"/>
    <p:sldId id="289" r:id="rId12"/>
    <p:sldId id="323" r:id="rId13"/>
    <p:sldId id="315" r:id="rId14"/>
    <p:sldId id="2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CC3300"/>
    <a:srgbClr val="F20000"/>
    <a:srgbClr val="B8FEC9"/>
    <a:srgbClr val="8BFDA6"/>
    <a:srgbClr val="25FB58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31" autoAdjust="0"/>
    <p:restoredTop sz="93980" autoAdjust="0"/>
  </p:normalViewPr>
  <p:slideViewPr>
    <p:cSldViewPr>
      <p:cViewPr varScale="1">
        <p:scale>
          <a:sx n="85" d="100"/>
          <a:sy n="85" d="100"/>
        </p:scale>
        <p:origin x="-209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DD8CA05-25A6-495E-9184-E3F9CCE48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72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D8CA05-25A6-495E-9184-E3F9CCE4854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29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0AC06D-16EA-42C2-9A9C-14666AB96C70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7FAD2-E73B-48CE-95D7-13077AABB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0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8A89C-683F-4EEB-B5BC-942297572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8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BE3ED-111A-4BB8-9751-911906B2F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6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49AEF-ADE2-4686-9CA2-2FC60E038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7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4DA78-5075-4425-9F71-7EE0D16EE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3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54DF7-AFDF-4B3B-A3D1-0584F8CAC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4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D92D3-3897-48E9-A0E7-599362C59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99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C4310-EDEA-4938-BBB4-7F1974A2D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5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64329-2E37-4182-BF24-A9B233675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9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28BA7-0250-43A2-AB41-95E1F9189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00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DBEFB-E2C8-4962-8101-026C51914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9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D70D3870-AFDA-4286-A11F-82F2B9FEB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google.com/url?sa=i&amp;rct=j&amp;q=&amp;esrc=s&amp;source=images&amp;cd=&amp;cad=rja&amp;uact=8&amp;ved=0ahUKEwjPuqL-irrTAhVG5GMKHXTYB7QQjRwIBw&amp;url=http%3A%2F%2Fmuseum.mit.edu%2Fnom150%2Fentries%2F1297&amp;psig=AFQjCNF6J8HpWP7Glvc87xZjvaBmEadbvg&amp;ust=1493019961944498" TargetMode="Externa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hyperlink" Target="https://www.google.com/url?sa=i&amp;rct=j&amp;q=&amp;esrc=s&amp;source=imgres&amp;cd=&amp;cad=rja&amp;uact=8&amp;ved=0ahUKEwj0_sTK-7nTAhUl7IMKHRuhCXIQjRwIBw&amp;url=https%3A%2F%2Fen.wikipedia.org%2Fwiki%2FJohn_Henry_Poynting&amp;psig=AFQjCNG63KY4kpAf26MS8ZN6QqLoswwlcw&amp;ust=1493015845878729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914400"/>
            <a:ext cx="7124700" cy="838200"/>
          </a:xfrm>
          <a:solidFill>
            <a:schemeClr val="accent1"/>
          </a:solidFill>
        </p:spPr>
        <p:txBody>
          <a:bodyPr/>
          <a:lstStyle/>
          <a:p>
            <a:pPr>
              <a:lnSpc>
                <a:spcPct val="115000"/>
              </a:lnSpc>
            </a:pPr>
            <a:r>
              <a:rPr lang="en-US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Field Momentum and Structured Light</a:t>
            </a:r>
            <a:endParaRPr lang="en-US" altLang="en-US" sz="3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819400"/>
            <a:ext cx="8458200" cy="1219200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chemeClr val="accent2"/>
                </a:solidFill>
                <a:latin typeface="Times New Roman" pitchFamily="18" charset="0"/>
              </a:rPr>
              <a:t>Masud Mansuripur</a:t>
            </a:r>
            <a:endParaRPr lang="en-US" altLang="en-US" sz="2800" b="1" baseline="3000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 sz="2800" b="1" baseline="3000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400" smtClean="0">
                <a:solidFill>
                  <a:srgbClr val="0033CC"/>
                </a:solidFill>
                <a:latin typeface="Times New Roman" pitchFamily="18" charset="0"/>
              </a:rPr>
              <a:t>College of Optical Sciences, University of Arizona, Tucson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143000" y="6019800"/>
            <a:ext cx="77724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ts val="0"/>
              </a:spcBef>
              <a:buFontTx/>
              <a:buNone/>
            </a:pPr>
            <a:r>
              <a:rPr lang="en-US" altLang="en-US" sz="1800" b="1" dirty="0" smtClean="0">
                <a:solidFill>
                  <a:schemeClr val="hlink"/>
                </a:solidFill>
                <a:latin typeface="Times New Roman" pitchFamily="18" charset="0"/>
              </a:rPr>
              <a:t>Quantum Field Framework for Structured Light Interactions</a:t>
            </a:r>
          </a:p>
          <a:p>
            <a:pPr algn="r">
              <a:spcBef>
                <a:spcPts val="0"/>
              </a:spcBef>
              <a:buFontTx/>
              <a:buNone/>
            </a:pPr>
            <a:r>
              <a:rPr lang="en-US" altLang="en-US" sz="1800" b="1" dirty="0" smtClean="0">
                <a:solidFill>
                  <a:schemeClr val="hlink"/>
                </a:solidFill>
                <a:latin typeface="Times New Roman" pitchFamily="18" charset="0"/>
              </a:rPr>
              <a:t>Banff International Research Station (BIRS), Calgary, Canada, April 24, 2017</a:t>
            </a:r>
            <a:endParaRPr lang="en-US" altLang="en-US" sz="1800" b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152400"/>
            <a:ext cx="7772400" cy="715962"/>
          </a:xfrm>
          <a:solidFill>
            <a:schemeClr val="accent5"/>
          </a:solidFill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Electromagnetic force and torque-density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81000" y="3962400"/>
                <a:ext cx="7748588" cy="16617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𝐸𝐿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𝜌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free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𝑱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free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𝑯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𝑷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𝜵</m:t>
                          </m:r>
                        </m:e>
                      </m:d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𝜕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𝑷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b="1" i="1" dirty="0" smtClean="0">
                  <a:solidFill>
                    <a:schemeClr val="accent2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2400" dirty="0" smtClean="0">
                    <a:solidFill>
                      <a:schemeClr val="accent2"/>
                    </a:solidFill>
                  </a:rPr>
                  <a:t>                                           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𝑴</m:t>
                        </m:r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∙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𝜵</m:t>
                        </m:r>
                      </m:e>
                    </m:d>
                    <m:r>
                      <a:rPr lang="en-US" sz="2400" b="1" i="1">
                        <a:solidFill>
                          <a:schemeClr val="accent2"/>
                        </a:solidFill>
                        <a:latin typeface="Cambria Math"/>
                      </a:rPr>
                      <m:t>𝑯</m:t>
                    </m:r>
                    <m:r>
                      <a:rPr lang="en-US" sz="2400" i="1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400" b="1" i="1">
                        <a:solidFill>
                          <a:schemeClr val="accent2"/>
                        </a:solidFill>
                        <a:latin typeface="Cambria Math"/>
                      </a:rPr>
                      <m:t>𝑴</m:t>
                    </m:r>
                    <m:r>
                      <a:rPr lang="en-US" sz="2400" i="1">
                        <a:solidFill>
                          <a:schemeClr val="accent2"/>
                        </a:solidFill>
                        <a:latin typeface="Cambria Math"/>
                      </a:rPr>
                      <m:t>×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b="1" i="1">
                        <a:solidFill>
                          <a:schemeClr val="accent2"/>
                        </a:solidFill>
                        <a:latin typeface="Cambria Math"/>
                      </a:rPr>
                      <m:t>𝑬</m:t>
                    </m:r>
                  </m:oMath>
                </a14:m>
                <a:endParaRPr lang="en-US" sz="2400" b="1" i="1" dirty="0">
                  <a:solidFill>
                    <a:schemeClr val="accent2"/>
                  </a:solidFill>
                </a:endParaRPr>
              </a:p>
              <a:p>
                <a:pPr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𝝉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𝐸𝐿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𝐸𝐿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𝑷</m:t>
                      </m:r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𝑴</m:t>
                      </m:r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dirty="0">
                  <a:solidFill>
                    <a:srgbClr val="CC00CC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962400"/>
                <a:ext cx="7748588" cy="166173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04800" y="1143000"/>
            <a:ext cx="75247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Chu: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240" y="3491393"/>
            <a:ext cx="195738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Einstein-Laub: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06376" y="6488320"/>
            <a:ext cx="850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333399"/>
                </a:solidFill>
                <a:latin typeface="Times New Roman" pitchFamily="18" charset="0"/>
              </a:rPr>
              <a:t>10</a:t>
            </a:r>
            <a:r>
              <a:rPr lang="en-US" altLang="en-US" sz="1800" dirty="0" smtClean="0">
                <a:solidFill>
                  <a:srgbClr val="333399"/>
                </a:solidFill>
                <a:latin typeface="Times New Roman" pitchFamily="18" charset="0"/>
              </a:rPr>
              <a:t>/14</a:t>
            </a:r>
            <a:endParaRPr lang="en-US" altLang="en-US" sz="1800" dirty="0">
              <a:solidFill>
                <a:srgbClr val="333399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797299" y="1600200"/>
                <a:ext cx="7086600" cy="1714700"/>
              </a:xfrm>
              <a:prstGeom prst="rect">
                <a:avLst/>
              </a:prstGeom>
            </p:spPr>
            <p:txBody>
              <a:bodyPr wrap="square" lIns="91440" tIns="0" rIns="91440" bIns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𝐶h𝑢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free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𝜵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𝑷</m:t>
                          </m:r>
                        </m:e>
                      </m:d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𝑱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free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𝜕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𝑷</m:t>
                          </m:r>
                        </m:e>
                      </m:d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b="1" i="1" dirty="0" smtClean="0">
                  <a:solidFill>
                    <a:schemeClr val="accent2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2400" dirty="0" smtClean="0">
                    <a:solidFill>
                      <a:schemeClr val="accent2"/>
                    </a:solidFill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𝜵</m:t>
                        </m:r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∙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𝑴</m:t>
                        </m:r>
                      </m:e>
                    </m:d>
                    <m:r>
                      <a:rPr lang="en-US" sz="2400" b="1" i="1">
                        <a:solidFill>
                          <a:schemeClr val="accent2"/>
                        </a:solidFill>
                        <a:latin typeface="Cambria Math"/>
                      </a:rPr>
                      <m:t>𝑯</m:t>
                    </m:r>
                    <m:r>
                      <a:rPr lang="en-US" sz="2400" i="1">
                        <a:solidFill>
                          <a:schemeClr val="accent2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𝜕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a:rPr lang="en-US" sz="2400" b="1" i="1">
                        <a:solidFill>
                          <a:schemeClr val="accent2"/>
                        </a:solidFill>
                        <a:latin typeface="Cambria Math"/>
                      </a:rPr>
                      <m:t>𝑴</m:t>
                    </m:r>
                    <m:r>
                      <a:rPr lang="en-US" sz="2400" i="1">
                        <a:solidFill>
                          <a:schemeClr val="accent2"/>
                        </a:solidFill>
                        <a:latin typeface="Cambria Math"/>
                      </a:rPr>
                      <m:t>×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400" b="1" i="1">
                        <a:solidFill>
                          <a:schemeClr val="accent2"/>
                        </a:solidFill>
                        <a:latin typeface="Cambria Math"/>
                      </a:rPr>
                      <m:t>𝑬</m:t>
                    </m:r>
                  </m:oMath>
                </a14:m>
                <a:endParaRPr lang="en-US" sz="2400" i="1" dirty="0">
                  <a:solidFill>
                    <a:schemeClr val="accent2"/>
                  </a:solidFill>
                </a:endParaRPr>
              </a:p>
              <a:p>
                <a:pPr>
                  <a:spcAft>
                    <a:spcPts val="9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𝝉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𝐶h𝑢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𝐶h𝑢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rgbClr val="CC00CC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99" y="1600200"/>
                <a:ext cx="7086600" cy="17147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7750968" y="2895600"/>
            <a:ext cx="1400175" cy="1923989"/>
            <a:chOff x="7705725" y="2381250"/>
            <a:chExt cx="1400175" cy="1923989"/>
          </a:xfrm>
        </p:grpSpPr>
        <p:pic>
          <p:nvPicPr>
            <p:cNvPr id="9" name="Picture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5275" y="2381250"/>
              <a:ext cx="995363" cy="1456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73"/>
            <p:cNvSpPr txBox="1">
              <a:spLocks noChangeArrowheads="1"/>
            </p:cNvSpPr>
            <p:nvPr/>
          </p:nvSpPr>
          <p:spPr bwMode="auto">
            <a:xfrm>
              <a:off x="7705725" y="3874352"/>
              <a:ext cx="1400175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latin typeface="Times New Roman" pitchFamily="18" charset="0"/>
                </a:rPr>
                <a:t>Albert Einstein (1879-1955)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959045" y="4876800"/>
            <a:ext cx="1032555" cy="1878687"/>
            <a:chOff x="7905255" y="4419600"/>
            <a:chExt cx="1032555" cy="1878687"/>
          </a:xfrm>
        </p:grpSpPr>
        <p:pic>
          <p:nvPicPr>
            <p:cNvPr id="1026" name="Picture 2" descr="C:\Papers\Radiation_Pressure_35th\Jakob Laub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3034" y="4419600"/>
              <a:ext cx="996696" cy="1460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 Box 73"/>
            <p:cNvSpPr txBox="1">
              <a:spLocks noChangeArrowheads="1"/>
            </p:cNvSpPr>
            <p:nvPr/>
          </p:nvSpPr>
          <p:spPr bwMode="auto">
            <a:xfrm>
              <a:off x="7905255" y="5867400"/>
              <a:ext cx="1032555" cy="430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400" b="1" dirty="0" smtClean="0">
                  <a:latin typeface="Times New Roman" pitchFamily="18" charset="0"/>
                </a:rPr>
                <a:t>Jakob Laub</a:t>
              </a:r>
            </a:p>
            <a:p>
              <a:pPr algn="ctr" eaLnBrk="1" hangingPunct="1">
                <a:spcBef>
                  <a:spcPts val="0"/>
                </a:spcBef>
                <a:buFontTx/>
                <a:buNone/>
              </a:pPr>
              <a:r>
                <a:rPr lang="en-US" altLang="en-US" sz="1400" b="1" dirty="0" smtClean="0">
                  <a:latin typeface="Times New Roman" pitchFamily="18" charset="0"/>
                </a:rPr>
                <a:t>(1884-1962)</a:t>
              </a:r>
              <a:endParaRPr lang="en-US" altLang="en-US" sz="1400" b="1" dirty="0">
                <a:latin typeface="Times New Roman" pitchFamily="18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845069" y="914400"/>
            <a:ext cx="1197685" cy="1923371"/>
            <a:chOff x="7861487" y="1143000"/>
            <a:chExt cx="1197685" cy="1923371"/>
          </a:xfrm>
        </p:grpSpPr>
        <p:pic>
          <p:nvPicPr>
            <p:cNvPr id="1028" name="Picture 4" descr="Image result for professor Lan Jen Chu, MIT, picture">
              <a:hlinkClick r:id="rId6"/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255" t="18268" r="8972" b="42066"/>
            <a:stretch/>
          </p:blipFill>
          <p:spPr bwMode="auto">
            <a:xfrm>
              <a:off x="7861487" y="1143000"/>
              <a:ext cx="1188720" cy="1485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 Box 73"/>
            <p:cNvSpPr txBox="1">
              <a:spLocks noChangeArrowheads="1"/>
            </p:cNvSpPr>
            <p:nvPr/>
          </p:nvSpPr>
          <p:spPr bwMode="auto">
            <a:xfrm>
              <a:off x="7866530" y="2635484"/>
              <a:ext cx="1192642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1" dirty="0" smtClean="0">
                  <a:latin typeface="Times New Roman" pitchFamily="18" charset="0"/>
                </a:rPr>
                <a:t>Lan Jen Chu (1913-1973)</a:t>
              </a:r>
              <a:endParaRPr lang="en-US" altLang="en-US" sz="1400" b="1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550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The Balazs “Thought Experiment” (1953)</a:t>
            </a:r>
          </a:p>
        </p:txBody>
      </p:sp>
      <p:grpSp>
        <p:nvGrpSpPr>
          <p:cNvPr id="66563" name="Group 3"/>
          <p:cNvGrpSpPr>
            <a:grpSpLocks/>
          </p:cNvGrpSpPr>
          <p:nvPr/>
        </p:nvGrpSpPr>
        <p:grpSpPr bwMode="auto">
          <a:xfrm>
            <a:off x="533400" y="1676400"/>
            <a:ext cx="7937500" cy="2806700"/>
            <a:chOff x="336" y="1056"/>
            <a:chExt cx="5000" cy="1768"/>
          </a:xfrm>
        </p:grpSpPr>
        <p:sp>
          <p:nvSpPr>
            <p:cNvPr id="15367" name="Rectangle 4"/>
            <p:cNvSpPr>
              <a:spLocks noChangeArrowheads="1"/>
            </p:cNvSpPr>
            <p:nvPr/>
          </p:nvSpPr>
          <p:spPr bwMode="auto">
            <a:xfrm>
              <a:off x="1380" y="1817"/>
              <a:ext cx="1893" cy="766"/>
            </a:xfrm>
            <a:prstGeom prst="rect">
              <a:avLst/>
            </a:prstGeom>
            <a:solidFill>
              <a:srgbClr val="CCFFFF">
                <a:alpha val="70195"/>
              </a:srgbClr>
            </a:solidFill>
            <a:ln w="38100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68" name="Line 5"/>
            <p:cNvSpPr>
              <a:spLocks noChangeShapeType="1"/>
            </p:cNvSpPr>
            <p:nvPr/>
          </p:nvSpPr>
          <p:spPr bwMode="auto">
            <a:xfrm>
              <a:off x="336" y="2727"/>
              <a:ext cx="48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Line 6"/>
            <p:cNvSpPr>
              <a:spLocks noChangeShapeType="1"/>
            </p:cNvSpPr>
            <p:nvPr/>
          </p:nvSpPr>
          <p:spPr bwMode="auto">
            <a:xfrm>
              <a:off x="1039" y="1405"/>
              <a:ext cx="205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Text Box 7"/>
            <p:cNvSpPr txBox="1">
              <a:spLocks noChangeArrowheads="1"/>
            </p:cNvSpPr>
            <p:nvPr/>
          </p:nvSpPr>
          <p:spPr bwMode="auto">
            <a:xfrm>
              <a:off x="2809" y="1870"/>
              <a:ext cx="358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800" b="1" i="1">
                  <a:solidFill>
                    <a:srgbClr val="0000FF"/>
                  </a:solidFill>
                  <a:latin typeface="Symbol" pitchFamily="18" charset="2"/>
                  <a:ea typeface="MS Mincho" pitchFamily="49" charset="-128"/>
                </a:rPr>
                <a:t>m </a:t>
              </a:r>
              <a:r>
                <a:rPr lang="en-US" altLang="ja-JP" sz="1800" b="1" i="1">
                  <a:solidFill>
                    <a:srgbClr val="0000FF"/>
                  </a:solidFill>
                  <a:latin typeface="Times New Roman" pitchFamily="18" charset="0"/>
                  <a:ea typeface="MS Mincho" pitchFamily="49" charset="-128"/>
                </a:rPr>
                <a:t>, </a:t>
              </a:r>
              <a:r>
                <a:rPr lang="en-US" altLang="ja-JP" sz="1800" b="1" i="1">
                  <a:solidFill>
                    <a:srgbClr val="0000FF"/>
                  </a:solidFill>
                  <a:latin typeface="Symbol" pitchFamily="18" charset="2"/>
                  <a:ea typeface="MS Mincho" pitchFamily="49" charset="-128"/>
                </a:rPr>
                <a:t>e</a:t>
              </a: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71" name="Oval 8"/>
            <p:cNvSpPr>
              <a:spLocks noChangeArrowheads="1"/>
            </p:cNvSpPr>
            <p:nvPr/>
          </p:nvSpPr>
          <p:spPr bwMode="auto">
            <a:xfrm>
              <a:off x="2787" y="1878"/>
              <a:ext cx="409" cy="219"/>
            </a:xfrm>
            <a:prstGeom prst="ellips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72" name="Line 9"/>
            <p:cNvSpPr>
              <a:spLocks noChangeShapeType="1"/>
            </p:cNvSpPr>
            <p:nvPr/>
          </p:nvSpPr>
          <p:spPr bwMode="auto">
            <a:xfrm flipV="1">
              <a:off x="343" y="1132"/>
              <a:ext cx="0" cy="158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Text Box 10"/>
            <p:cNvSpPr txBox="1">
              <a:spLocks noChangeArrowheads="1"/>
            </p:cNvSpPr>
            <p:nvPr/>
          </p:nvSpPr>
          <p:spPr bwMode="auto">
            <a:xfrm>
              <a:off x="5183" y="2605"/>
              <a:ext cx="15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 i="1">
                  <a:latin typeface="Times New Roman" pitchFamily="18" charset="0"/>
                  <a:ea typeface="MS Mincho" pitchFamily="49" charset="-128"/>
                </a:rPr>
                <a:t>z</a:t>
              </a: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15374" name="Text Box 11"/>
            <p:cNvSpPr txBox="1">
              <a:spLocks noChangeArrowheads="1"/>
            </p:cNvSpPr>
            <p:nvPr/>
          </p:nvSpPr>
          <p:spPr bwMode="auto">
            <a:xfrm>
              <a:off x="372" y="1056"/>
              <a:ext cx="153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 i="1">
                  <a:latin typeface="Times New Roman" pitchFamily="18" charset="0"/>
                  <a:ea typeface="MS Mincho" pitchFamily="49" charset="-128"/>
                </a:rPr>
                <a:t>x</a:t>
              </a:r>
              <a:endParaRPr lang="en-US" altLang="en-US" sz="2000">
                <a:latin typeface="Times New Roman" pitchFamily="18" charset="0"/>
              </a:endParaRPr>
            </a:p>
          </p:txBody>
        </p:sp>
        <p:grpSp>
          <p:nvGrpSpPr>
            <p:cNvPr id="15375" name="Group 12"/>
            <p:cNvGrpSpPr>
              <a:grpSpLocks/>
            </p:cNvGrpSpPr>
            <p:nvPr/>
          </p:nvGrpSpPr>
          <p:grpSpPr bwMode="auto">
            <a:xfrm rot="-5400000">
              <a:off x="658" y="1042"/>
              <a:ext cx="219" cy="768"/>
              <a:chOff x="5264" y="7567"/>
              <a:chExt cx="720" cy="1440"/>
            </a:xfrm>
          </p:grpSpPr>
          <p:sp>
            <p:nvSpPr>
              <p:cNvPr id="15431" name="Arc 13"/>
              <p:cNvSpPr>
                <a:spLocks/>
              </p:cNvSpPr>
              <p:nvPr/>
            </p:nvSpPr>
            <p:spPr bwMode="auto">
              <a:xfrm>
                <a:off x="5510" y="7759"/>
                <a:ext cx="474" cy="319"/>
              </a:xfrm>
              <a:custGeom>
                <a:avLst/>
                <a:gdLst>
                  <a:gd name="T0" fmla="*/ 0 w 21526"/>
                  <a:gd name="T1" fmla="*/ 0 h 21522"/>
                  <a:gd name="T2" fmla="*/ 0 w 21526"/>
                  <a:gd name="T3" fmla="*/ 0 h 21522"/>
                  <a:gd name="T4" fmla="*/ 0 w 21526"/>
                  <a:gd name="T5" fmla="*/ 0 h 215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26" h="21522" fill="none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</a:path>
                  <a:path w="21526" h="21522" stroke="0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  <a:lnTo>
                      <a:pt x="0" y="21522"/>
                    </a:lnTo>
                    <a:lnTo>
                      <a:pt x="1832" y="-1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2" name="Arc 14"/>
              <p:cNvSpPr>
                <a:spLocks/>
              </p:cNvSpPr>
              <p:nvPr/>
            </p:nvSpPr>
            <p:spPr bwMode="auto">
              <a:xfrm flipH="1" flipV="1">
                <a:off x="5265" y="7567"/>
                <a:ext cx="286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3" name="Line 15"/>
              <p:cNvSpPr>
                <a:spLocks noChangeShapeType="1"/>
              </p:cNvSpPr>
              <p:nvPr/>
            </p:nvSpPr>
            <p:spPr bwMode="auto">
              <a:xfrm>
                <a:off x="5984" y="8043"/>
                <a:ext cx="0" cy="481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4" name="Arc 16"/>
              <p:cNvSpPr>
                <a:spLocks/>
              </p:cNvSpPr>
              <p:nvPr/>
            </p:nvSpPr>
            <p:spPr bwMode="auto">
              <a:xfrm flipV="1">
                <a:off x="5509" y="8494"/>
                <a:ext cx="474" cy="320"/>
              </a:xfrm>
              <a:custGeom>
                <a:avLst/>
                <a:gdLst>
                  <a:gd name="T0" fmla="*/ 0 w 21526"/>
                  <a:gd name="T1" fmla="*/ 0 h 21522"/>
                  <a:gd name="T2" fmla="*/ 0 w 21526"/>
                  <a:gd name="T3" fmla="*/ 0 h 21522"/>
                  <a:gd name="T4" fmla="*/ 0 w 21526"/>
                  <a:gd name="T5" fmla="*/ 0 h 215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26" h="21522" fill="none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</a:path>
                  <a:path w="21526" h="21522" stroke="0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  <a:lnTo>
                      <a:pt x="0" y="21522"/>
                    </a:lnTo>
                    <a:lnTo>
                      <a:pt x="1832" y="-1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5" name="Arc 17"/>
              <p:cNvSpPr>
                <a:spLocks/>
              </p:cNvSpPr>
              <p:nvPr/>
            </p:nvSpPr>
            <p:spPr bwMode="auto">
              <a:xfrm flipH="1">
                <a:off x="5264" y="8814"/>
                <a:ext cx="285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6" name="Text Box 18"/>
            <p:cNvSpPr txBox="1">
              <a:spLocks noChangeArrowheads="1"/>
            </p:cNvSpPr>
            <p:nvPr/>
          </p:nvSpPr>
          <p:spPr bwMode="auto">
            <a:xfrm>
              <a:off x="480" y="1488"/>
              <a:ext cx="511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800" b="1" i="1" dirty="0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E</a:t>
              </a:r>
              <a:r>
                <a:rPr lang="en-US" altLang="ja-JP" sz="1800" b="1" dirty="0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 </a:t>
              </a:r>
              <a:r>
                <a:rPr lang="en-US" altLang="ja-JP" sz="1800" b="1" i="1" dirty="0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=</a:t>
              </a:r>
              <a:r>
                <a:rPr lang="en-US" altLang="ja-JP" sz="1800" b="1" dirty="0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 </a:t>
              </a:r>
              <a:r>
                <a:rPr lang="en-US" altLang="ja-JP" sz="1800" b="1" i="1" dirty="0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mc</a:t>
              </a:r>
              <a:r>
                <a:rPr lang="en-US" altLang="ja-JP" sz="1800" b="1" baseline="30000" dirty="0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2</a:t>
              </a:r>
              <a:endParaRPr lang="en-US" altLang="en-US" sz="1800" b="1" dirty="0">
                <a:latin typeface="Times New Roman" pitchFamily="18" charset="0"/>
              </a:endParaRPr>
            </a:p>
          </p:txBody>
        </p:sp>
        <p:grpSp>
          <p:nvGrpSpPr>
            <p:cNvPr id="15377" name="Group 19"/>
            <p:cNvGrpSpPr>
              <a:grpSpLocks/>
            </p:cNvGrpSpPr>
            <p:nvPr/>
          </p:nvGrpSpPr>
          <p:grpSpPr bwMode="auto">
            <a:xfrm rot="-5400000">
              <a:off x="4695" y="1055"/>
              <a:ext cx="219" cy="768"/>
              <a:chOff x="5264" y="7567"/>
              <a:chExt cx="720" cy="1440"/>
            </a:xfrm>
          </p:grpSpPr>
          <p:sp>
            <p:nvSpPr>
              <p:cNvPr id="15426" name="Arc 20"/>
              <p:cNvSpPr>
                <a:spLocks/>
              </p:cNvSpPr>
              <p:nvPr/>
            </p:nvSpPr>
            <p:spPr bwMode="auto">
              <a:xfrm>
                <a:off x="5510" y="7759"/>
                <a:ext cx="474" cy="319"/>
              </a:xfrm>
              <a:custGeom>
                <a:avLst/>
                <a:gdLst>
                  <a:gd name="T0" fmla="*/ 0 w 21526"/>
                  <a:gd name="T1" fmla="*/ 0 h 21522"/>
                  <a:gd name="T2" fmla="*/ 0 w 21526"/>
                  <a:gd name="T3" fmla="*/ 0 h 21522"/>
                  <a:gd name="T4" fmla="*/ 0 w 21526"/>
                  <a:gd name="T5" fmla="*/ 0 h 215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26" h="21522" fill="none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</a:path>
                  <a:path w="21526" h="21522" stroke="0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  <a:lnTo>
                      <a:pt x="0" y="21522"/>
                    </a:lnTo>
                    <a:lnTo>
                      <a:pt x="1832" y="-1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7" name="Arc 21"/>
              <p:cNvSpPr>
                <a:spLocks/>
              </p:cNvSpPr>
              <p:nvPr/>
            </p:nvSpPr>
            <p:spPr bwMode="auto">
              <a:xfrm flipH="1" flipV="1">
                <a:off x="5265" y="7567"/>
                <a:ext cx="286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8" name="Line 22"/>
              <p:cNvSpPr>
                <a:spLocks noChangeShapeType="1"/>
              </p:cNvSpPr>
              <p:nvPr/>
            </p:nvSpPr>
            <p:spPr bwMode="auto">
              <a:xfrm>
                <a:off x="5984" y="8043"/>
                <a:ext cx="0" cy="481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9" name="Arc 23"/>
              <p:cNvSpPr>
                <a:spLocks/>
              </p:cNvSpPr>
              <p:nvPr/>
            </p:nvSpPr>
            <p:spPr bwMode="auto">
              <a:xfrm flipV="1">
                <a:off x="5509" y="8494"/>
                <a:ext cx="474" cy="320"/>
              </a:xfrm>
              <a:custGeom>
                <a:avLst/>
                <a:gdLst>
                  <a:gd name="T0" fmla="*/ 0 w 21526"/>
                  <a:gd name="T1" fmla="*/ 0 h 21522"/>
                  <a:gd name="T2" fmla="*/ 0 w 21526"/>
                  <a:gd name="T3" fmla="*/ 0 h 21522"/>
                  <a:gd name="T4" fmla="*/ 0 w 21526"/>
                  <a:gd name="T5" fmla="*/ 0 h 215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26" h="21522" fill="none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</a:path>
                  <a:path w="21526" h="21522" stroke="0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  <a:lnTo>
                      <a:pt x="0" y="21522"/>
                    </a:lnTo>
                    <a:lnTo>
                      <a:pt x="1832" y="-1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30" name="Arc 24"/>
              <p:cNvSpPr>
                <a:spLocks/>
              </p:cNvSpPr>
              <p:nvPr/>
            </p:nvSpPr>
            <p:spPr bwMode="auto">
              <a:xfrm flipH="1">
                <a:off x="5264" y="8814"/>
                <a:ext cx="285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8" name="Line 25"/>
            <p:cNvSpPr>
              <a:spLocks noChangeShapeType="1"/>
            </p:cNvSpPr>
            <p:nvPr/>
          </p:nvSpPr>
          <p:spPr bwMode="auto">
            <a:xfrm>
              <a:off x="5075" y="1421"/>
              <a:ext cx="205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9" name="Line 26"/>
            <p:cNvSpPr>
              <a:spLocks noChangeShapeType="1"/>
            </p:cNvSpPr>
            <p:nvPr/>
          </p:nvSpPr>
          <p:spPr bwMode="auto">
            <a:xfrm>
              <a:off x="1068" y="2173"/>
              <a:ext cx="20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80" name="Group 27"/>
            <p:cNvGrpSpPr>
              <a:grpSpLocks/>
            </p:cNvGrpSpPr>
            <p:nvPr/>
          </p:nvGrpSpPr>
          <p:grpSpPr bwMode="auto">
            <a:xfrm rot="-5400000">
              <a:off x="673" y="1801"/>
              <a:ext cx="219" cy="767"/>
              <a:chOff x="5264" y="7567"/>
              <a:chExt cx="720" cy="1440"/>
            </a:xfrm>
          </p:grpSpPr>
          <p:sp>
            <p:nvSpPr>
              <p:cNvPr id="15421" name="Arc 28"/>
              <p:cNvSpPr>
                <a:spLocks/>
              </p:cNvSpPr>
              <p:nvPr/>
            </p:nvSpPr>
            <p:spPr bwMode="auto">
              <a:xfrm>
                <a:off x="5510" y="7759"/>
                <a:ext cx="474" cy="319"/>
              </a:xfrm>
              <a:custGeom>
                <a:avLst/>
                <a:gdLst>
                  <a:gd name="T0" fmla="*/ 0 w 21526"/>
                  <a:gd name="T1" fmla="*/ 0 h 21522"/>
                  <a:gd name="T2" fmla="*/ 0 w 21526"/>
                  <a:gd name="T3" fmla="*/ 0 h 21522"/>
                  <a:gd name="T4" fmla="*/ 0 w 21526"/>
                  <a:gd name="T5" fmla="*/ 0 h 215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26" h="21522" fill="none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</a:path>
                  <a:path w="21526" h="21522" stroke="0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  <a:lnTo>
                      <a:pt x="0" y="21522"/>
                    </a:lnTo>
                    <a:lnTo>
                      <a:pt x="1832" y="-1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2" name="Arc 29"/>
              <p:cNvSpPr>
                <a:spLocks/>
              </p:cNvSpPr>
              <p:nvPr/>
            </p:nvSpPr>
            <p:spPr bwMode="auto">
              <a:xfrm flipH="1" flipV="1">
                <a:off x="5265" y="7567"/>
                <a:ext cx="286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3" name="Line 30"/>
              <p:cNvSpPr>
                <a:spLocks noChangeShapeType="1"/>
              </p:cNvSpPr>
              <p:nvPr/>
            </p:nvSpPr>
            <p:spPr bwMode="auto">
              <a:xfrm>
                <a:off x="5984" y="8043"/>
                <a:ext cx="0" cy="481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4" name="Arc 31"/>
              <p:cNvSpPr>
                <a:spLocks/>
              </p:cNvSpPr>
              <p:nvPr/>
            </p:nvSpPr>
            <p:spPr bwMode="auto">
              <a:xfrm flipV="1">
                <a:off x="5509" y="8494"/>
                <a:ext cx="474" cy="320"/>
              </a:xfrm>
              <a:custGeom>
                <a:avLst/>
                <a:gdLst>
                  <a:gd name="T0" fmla="*/ 0 w 21526"/>
                  <a:gd name="T1" fmla="*/ 0 h 21522"/>
                  <a:gd name="T2" fmla="*/ 0 w 21526"/>
                  <a:gd name="T3" fmla="*/ 0 h 21522"/>
                  <a:gd name="T4" fmla="*/ 0 w 21526"/>
                  <a:gd name="T5" fmla="*/ 0 h 215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26" h="21522" fill="none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</a:path>
                  <a:path w="21526" h="21522" stroke="0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  <a:lnTo>
                      <a:pt x="0" y="21522"/>
                    </a:lnTo>
                    <a:lnTo>
                      <a:pt x="1832" y="-1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5" name="Arc 32"/>
              <p:cNvSpPr>
                <a:spLocks/>
              </p:cNvSpPr>
              <p:nvPr/>
            </p:nvSpPr>
            <p:spPr bwMode="auto">
              <a:xfrm flipH="1">
                <a:off x="5264" y="8814"/>
                <a:ext cx="285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81" name="Line 33"/>
            <p:cNvSpPr>
              <a:spLocks noChangeShapeType="1"/>
            </p:cNvSpPr>
            <p:nvPr/>
          </p:nvSpPr>
          <p:spPr bwMode="auto">
            <a:xfrm>
              <a:off x="4045" y="2165"/>
              <a:ext cx="20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82" name="Group 34"/>
            <p:cNvGrpSpPr>
              <a:grpSpLocks/>
            </p:cNvGrpSpPr>
            <p:nvPr/>
          </p:nvGrpSpPr>
          <p:grpSpPr bwMode="auto">
            <a:xfrm rot="-5400000">
              <a:off x="3658" y="1777"/>
              <a:ext cx="219" cy="767"/>
              <a:chOff x="5264" y="7567"/>
              <a:chExt cx="720" cy="1440"/>
            </a:xfrm>
          </p:grpSpPr>
          <p:sp>
            <p:nvSpPr>
              <p:cNvPr id="15416" name="Arc 35"/>
              <p:cNvSpPr>
                <a:spLocks/>
              </p:cNvSpPr>
              <p:nvPr/>
            </p:nvSpPr>
            <p:spPr bwMode="auto">
              <a:xfrm>
                <a:off x="5510" y="7759"/>
                <a:ext cx="474" cy="319"/>
              </a:xfrm>
              <a:custGeom>
                <a:avLst/>
                <a:gdLst>
                  <a:gd name="T0" fmla="*/ 0 w 21526"/>
                  <a:gd name="T1" fmla="*/ 0 h 21522"/>
                  <a:gd name="T2" fmla="*/ 0 w 21526"/>
                  <a:gd name="T3" fmla="*/ 0 h 21522"/>
                  <a:gd name="T4" fmla="*/ 0 w 21526"/>
                  <a:gd name="T5" fmla="*/ 0 h 215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26" h="21522" fill="none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</a:path>
                  <a:path w="21526" h="21522" stroke="0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  <a:lnTo>
                      <a:pt x="0" y="21522"/>
                    </a:lnTo>
                    <a:lnTo>
                      <a:pt x="1832" y="-1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7" name="Arc 36"/>
              <p:cNvSpPr>
                <a:spLocks/>
              </p:cNvSpPr>
              <p:nvPr/>
            </p:nvSpPr>
            <p:spPr bwMode="auto">
              <a:xfrm flipH="1" flipV="1">
                <a:off x="5265" y="7567"/>
                <a:ext cx="286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8" name="Line 37"/>
              <p:cNvSpPr>
                <a:spLocks noChangeShapeType="1"/>
              </p:cNvSpPr>
              <p:nvPr/>
            </p:nvSpPr>
            <p:spPr bwMode="auto">
              <a:xfrm>
                <a:off x="5984" y="8043"/>
                <a:ext cx="0" cy="481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9" name="Arc 38"/>
              <p:cNvSpPr>
                <a:spLocks/>
              </p:cNvSpPr>
              <p:nvPr/>
            </p:nvSpPr>
            <p:spPr bwMode="auto">
              <a:xfrm flipV="1">
                <a:off x="5509" y="8494"/>
                <a:ext cx="474" cy="320"/>
              </a:xfrm>
              <a:custGeom>
                <a:avLst/>
                <a:gdLst>
                  <a:gd name="T0" fmla="*/ 0 w 21526"/>
                  <a:gd name="T1" fmla="*/ 0 h 21522"/>
                  <a:gd name="T2" fmla="*/ 0 w 21526"/>
                  <a:gd name="T3" fmla="*/ 0 h 21522"/>
                  <a:gd name="T4" fmla="*/ 0 w 21526"/>
                  <a:gd name="T5" fmla="*/ 0 h 215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26" h="21522" fill="none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</a:path>
                  <a:path w="21526" h="21522" stroke="0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  <a:lnTo>
                      <a:pt x="0" y="21522"/>
                    </a:lnTo>
                    <a:lnTo>
                      <a:pt x="1832" y="-1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20" name="Arc 39"/>
              <p:cNvSpPr>
                <a:spLocks/>
              </p:cNvSpPr>
              <p:nvPr/>
            </p:nvSpPr>
            <p:spPr bwMode="auto">
              <a:xfrm flipH="1">
                <a:off x="5264" y="8814"/>
                <a:ext cx="285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83" name="Line 40"/>
            <p:cNvSpPr>
              <a:spLocks noChangeShapeType="1"/>
            </p:cNvSpPr>
            <p:nvPr/>
          </p:nvSpPr>
          <p:spPr bwMode="auto">
            <a:xfrm>
              <a:off x="1969" y="2165"/>
              <a:ext cx="204" cy="0"/>
            </a:xfrm>
            <a:prstGeom prst="line">
              <a:avLst/>
            </a:prstGeom>
            <a:noFill/>
            <a:ln w="19050">
              <a:solidFill>
                <a:srgbClr val="8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84" name="Group 41"/>
            <p:cNvGrpSpPr>
              <a:grpSpLocks/>
            </p:cNvGrpSpPr>
            <p:nvPr/>
          </p:nvGrpSpPr>
          <p:grpSpPr bwMode="auto">
            <a:xfrm rot="-5400000">
              <a:off x="1633" y="1871"/>
              <a:ext cx="219" cy="614"/>
              <a:chOff x="5264" y="7567"/>
              <a:chExt cx="720" cy="1440"/>
            </a:xfrm>
          </p:grpSpPr>
          <p:sp>
            <p:nvSpPr>
              <p:cNvPr id="15411" name="Arc 42"/>
              <p:cNvSpPr>
                <a:spLocks/>
              </p:cNvSpPr>
              <p:nvPr/>
            </p:nvSpPr>
            <p:spPr bwMode="auto">
              <a:xfrm>
                <a:off x="5510" y="7759"/>
                <a:ext cx="474" cy="319"/>
              </a:xfrm>
              <a:custGeom>
                <a:avLst/>
                <a:gdLst>
                  <a:gd name="T0" fmla="*/ 0 w 21526"/>
                  <a:gd name="T1" fmla="*/ 0 h 21522"/>
                  <a:gd name="T2" fmla="*/ 0 w 21526"/>
                  <a:gd name="T3" fmla="*/ 0 h 21522"/>
                  <a:gd name="T4" fmla="*/ 0 w 21526"/>
                  <a:gd name="T5" fmla="*/ 0 h 215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26" h="21522" fill="none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</a:path>
                  <a:path w="21526" h="21522" stroke="0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  <a:lnTo>
                      <a:pt x="0" y="21522"/>
                    </a:lnTo>
                    <a:lnTo>
                      <a:pt x="1832" y="-1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2" name="Arc 43"/>
              <p:cNvSpPr>
                <a:spLocks/>
              </p:cNvSpPr>
              <p:nvPr/>
            </p:nvSpPr>
            <p:spPr bwMode="auto">
              <a:xfrm flipH="1" flipV="1">
                <a:off x="5265" y="7567"/>
                <a:ext cx="286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3" name="Line 44"/>
              <p:cNvSpPr>
                <a:spLocks noChangeShapeType="1"/>
              </p:cNvSpPr>
              <p:nvPr/>
            </p:nvSpPr>
            <p:spPr bwMode="auto">
              <a:xfrm>
                <a:off x="5984" y="8043"/>
                <a:ext cx="0" cy="481"/>
              </a:xfrm>
              <a:prstGeom prst="line">
                <a:avLst/>
              </a:pr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4" name="Arc 45"/>
              <p:cNvSpPr>
                <a:spLocks/>
              </p:cNvSpPr>
              <p:nvPr/>
            </p:nvSpPr>
            <p:spPr bwMode="auto">
              <a:xfrm flipV="1">
                <a:off x="5509" y="8494"/>
                <a:ext cx="474" cy="320"/>
              </a:xfrm>
              <a:custGeom>
                <a:avLst/>
                <a:gdLst>
                  <a:gd name="T0" fmla="*/ 0 w 21526"/>
                  <a:gd name="T1" fmla="*/ 0 h 21522"/>
                  <a:gd name="T2" fmla="*/ 0 w 21526"/>
                  <a:gd name="T3" fmla="*/ 0 h 21522"/>
                  <a:gd name="T4" fmla="*/ 0 w 21526"/>
                  <a:gd name="T5" fmla="*/ 0 h 2152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26" h="21522" fill="none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</a:path>
                  <a:path w="21526" h="21522" stroke="0" extrusionOk="0">
                    <a:moveTo>
                      <a:pt x="1832" y="-1"/>
                    </a:moveTo>
                    <a:cubicBezTo>
                      <a:pt x="12330" y="893"/>
                      <a:pt x="20652" y="9231"/>
                      <a:pt x="21525" y="19732"/>
                    </a:cubicBezTo>
                    <a:lnTo>
                      <a:pt x="0" y="21522"/>
                    </a:lnTo>
                    <a:lnTo>
                      <a:pt x="1832" y="-1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15" name="Arc 46"/>
              <p:cNvSpPr>
                <a:spLocks/>
              </p:cNvSpPr>
              <p:nvPr/>
            </p:nvSpPr>
            <p:spPr bwMode="auto">
              <a:xfrm flipH="1">
                <a:off x="5264" y="8814"/>
                <a:ext cx="285" cy="19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85" name="Oval 47"/>
            <p:cNvSpPr>
              <a:spLocks noChangeAspect="1" noChangeArrowheads="1"/>
            </p:cNvSpPr>
            <p:nvPr/>
          </p:nvSpPr>
          <p:spPr bwMode="auto">
            <a:xfrm>
              <a:off x="2355" y="2119"/>
              <a:ext cx="51" cy="55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86" name="Text Box 48"/>
            <p:cNvSpPr txBox="1">
              <a:spLocks noChangeArrowheads="1"/>
            </p:cNvSpPr>
            <p:nvPr/>
          </p:nvSpPr>
          <p:spPr bwMode="auto">
            <a:xfrm>
              <a:off x="2280" y="2218"/>
              <a:ext cx="21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 b="1" i="1">
                  <a:solidFill>
                    <a:srgbClr val="0000FF"/>
                  </a:solidFill>
                  <a:latin typeface="Times New Roman" pitchFamily="18" charset="0"/>
                  <a:ea typeface="MS Mincho" pitchFamily="49" charset="-128"/>
                </a:rPr>
                <a:t>M</a:t>
              </a:r>
              <a:r>
                <a:rPr lang="en-US" altLang="ja-JP" sz="2000" b="1" baseline="-25000">
                  <a:solidFill>
                    <a:srgbClr val="0000FF"/>
                  </a:solidFill>
                  <a:latin typeface="Times New Roman" pitchFamily="18" charset="0"/>
                  <a:ea typeface="MS Mincho" pitchFamily="49" charset="-128"/>
                </a:rPr>
                <a:t>o</a:t>
              </a:r>
              <a:endParaRPr lang="en-US" altLang="en-US" sz="2000" b="1">
                <a:latin typeface="Times New Roman" pitchFamily="18" charset="0"/>
              </a:endParaRPr>
            </a:p>
          </p:txBody>
        </p:sp>
        <p:sp>
          <p:nvSpPr>
            <p:cNvPr id="15387" name="Line 49"/>
            <p:cNvSpPr>
              <a:spLocks noChangeShapeType="1"/>
            </p:cNvSpPr>
            <p:nvPr/>
          </p:nvSpPr>
          <p:spPr bwMode="auto">
            <a:xfrm>
              <a:off x="1298" y="1629"/>
              <a:ext cx="0" cy="164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8" name="Line 50"/>
            <p:cNvSpPr>
              <a:spLocks noChangeShapeType="1"/>
            </p:cNvSpPr>
            <p:nvPr/>
          </p:nvSpPr>
          <p:spPr bwMode="auto">
            <a:xfrm>
              <a:off x="3346" y="1626"/>
              <a:ext cx="0" cy="164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89" name="Line 51"/>
            <p:cNvSpPr>
              <a:spLocks noChangeShapeType="1"/>
            </p:cNvSpPr>
            <p:nvPr/>
          </p:nvSpPr>
          <p:spPr bwMode="auto">
            <a:xfrm>
              <a:off x="1302" y="1699"/>
              <a:ext cx="2026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stealth" w="med" len="lg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0" name="Text Box 52"/>
            <p:cNvSpPr txBox="1">
              <a:spLocks noChangeArrowheads="1"/>
            </p:cNvSpPr>
            <p:nvPr/>
          </p:nvSpPr>
          <p:spPr bwMode="auto">
            <a:xfrm>
              <a:off x="2212" y="1603"/>
              <a:ext cx="204" cy="16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 b="1" i="1">
                  <a:solidFill>
                    <a:srgbClr val="0000FF"/>
                  </a:solidFill>
                  <a:latin typeface="Times New Roman" pitchFamily="18" charset="0"/>
                  <a:ea typeface="MS Mincho" pitchFamily="49" charset="-128"/>
                </a:rPr>
                <a:t>L</a:t>
              </a: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15391" name="Rectangle 53"/>
            <p:cNvSpPr>
              <a:spLocks noChangeArrowheads="1"/>
            </p:cNvSpPr>
            <p:nvPr/>
          </p:nvSpPr>
          <p:spPr bwMode="auto">
            <a:xfrm>
              <a:off x="1302" y="1817"/>
              <a:ext cx="2047" cy="766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FFFF">
                      <a:alpha val="70195"/>
                    </a:srgbClr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2" name="Text Box 54"/>
            <p:cNvSpPr txBox="1">
              <a:spLocks noChangeArrowheads="1"/>
            </p:cNvSpPr>
            <p:nvPr/>
          </p:nvSpPr>
          <p:spPr bwMode="auto">
            <a:xfrm>
              <a:off x="3633" y="2454"/>
              <a:ext cx="1330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800">
                  <a:solidFill>
                    <a:srgbClr val="0000FF"/>
                  </a:solidFill>
                  <a:latin typeface="Times New Roman" pitchFamily="18" charset="0"/>
                  <a:ea typeface="MS Mincho" pitchFamily="49" charset="-128"/>
                </a:rPr>
                <a:t>Anti-reflection coating</a:t>
              </a: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5393" name="Line 55"/>
            <p:cNvSpPr>
              <a:spLocks noChangeShapeType="1"/>
            </p:cNvSpPr>
            <p:nvPr/>
          </p:nvSpPr>
          <p:spPr bwMode="auto">
            <a:xfrm rot="900000" flipH="1">
              <a:off x="3370" y="2469"/>
              <a:ext cx="25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4" name="Oval 56"/>
            <p:cNvSpPr>
              <a:spLocks noChangeAspect="1" noChangeArrowheads="1"/>
            </p:cNvSpPr>
            <p:nvPr/>
          </p:nvSpPr>
          <p:spPr bwMode="auto">
            <a:xfrm>
              <a:off x="4798" y="1535"/>
              <a:ext cx="31" cy="32"/>
            </a:xfrm>
            <a:prstGeom prst="ellipse">
              <a:avLst/>
            </a:prstGeom>
            <a:solidFill>
              <a:srgbClr val="800000"/>
            </a:solidFill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5" name="Oval 57"/>
            <p:cNvSpPr>
              <a:spLocks noChangeAspect="1" noChangeArrowheads="1"/>
            </p:cNvSpPr>
            <p:nvPr/>
          </p:nvSpPr>
          <p:spPr bwMode="auto">
            <a:xfrm>
              <a:off x="755" y="1436"/>
              <a:ext cx="31" cy="32"/>
            </a:xfrm>
            <a:prstGeom prst="ellipse">
              <a:avLst/>
            </a:prstGeom>
            <a:solidFill>
              <a:srgbClr val="800000"/>
            </a:solidFill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396" name="Line 58"/>
            <p:cNvSpPr>
              <a:spLocks noChangeShapeType="1"/>
            </p:cNvSpPr>
            <p:nvPr/>
          </p:nvSpPr>
          <p:spPr bwMode="auto">
            <a:xfrm>
              <a:off x="772" y="1170"/>
              <a:ext cx="0" cy="273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7" name="Line 59"/>
            <p:cNvSpPr>
              <a:spLocks noChangeShapeType="1"/>
            </p:cNvSpPr>
            <p:nvPr/>
          </p:nvSpPr>
          <p:spPr bwMode="auto">
            <a:xfrm>
              <a:off x="4819" y="1185"/>
              <a:ext cx="0" cy="678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8" name="Line 60"/>
            <p:cNvSpPr>
              <a:spLocks noChangeShapeType="1"/>
            </p:cNvSpPr>
            <p:nvPr/>
          </p:nvSpPr>
          <p:spPr bwMode="auto">
            <a:xfrm>
              <a:off x="784" y="1238"/>
              <a:ext cx="4021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9" name="Text Box 61"/>
            <p:cNvSpPr txBox="1">
              <a:spLocks noChangeArrowheads="1"/>
            </p:cNvSpPr>
            <p:nvPr/>
          </p:nvSpPr>
          <p:spPr bwMode="auto">
            <a:xfrm>
              <a:off x="2574" y="1124"/>
              <a:ext cx="307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b="1" i="1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c</a:t>
              </a:r>
              <a:r>
                <a:rPr lang="en-US" altLang="ja-JP" sz="2400" b="1" i="1">
                  <a:solidFill>
                    <a:srgbClr val="800000"/>
                  </a:solidFill>
                  <a:latin typeface="Symbol" pitchFamily="18" charset="2"/>
                  <a:ea typeface="MS Mincho" pitchFamily="49" charset="-128"/>
                </a:rPr>
                <a:t>t</a:t>
              </a:r>
              <a:endParaRPr lang="en-US" altLang="en-US" sz="2400" b="1">
                <a:latin typeface="Times New Roman" pitchFamily="18" charset="0"/>
              </a:endParaRPr>
            </a:p>
          </p:txBody>
        </p:sp>
        <p:sp>
          <p:nvSpPr>
            <p:cNvPr id="15400" name="Oval 62"/>
            <p:cNvSpPr>
              <a:spLocks noChangeAspect="1" noChangeArrowheads="1"/>
            </p:cNvSpPr>
            <p:nvPr/>
          </p:nvSpPr>
          <p:spPr bwMode="auto">
            <a:xfrm>
              <a:off x="3761" y="2150"/>
              <a:ext cx="30" cy="33"/>
            </a:xfrm>
            <a:prstGeom prst="ellipse">
              <a:avLst/>
            </a:prstGeom>
            <a:solidFill>
              <a:srgbClr val="800000"/>
            </a:solidFill>
            <a:ln w="25400">
              <a:solidFill>
                <a:srgbClr val="8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401" name="Line 63"/>
            <p:cNvSpPr>
              <a:spLocks noChangeShapeType="1"/>
            </p:cNvSpPr>
            <p:nvPr/>
          </p:nvSpPr>
          <p:spPr bwMode="auto">
            <a:xfrm>
              <a:off x="3775" y="1732"/>
              <a:ext cx="0" cy="438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2" name="Line 64"/>
            <p:cNvSpPr>
              <a:spLocks noChangeShapeType="1"/>
            </p:cNvSpPr>
            <p:nvPr/>
          </p:nvSpPr>
          <p:spPr bwMode="auto">
            <a:xfrm>
              <a:off x="3782" y="1800"/>
              <a:ext cx="1023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 type="stealth" w="sm" len="med"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3" name="Text Box 65"/>
            <p:cNvSpPr txBox="1">
              <a:spLocks noChangeArrowheads="1"/>
            </p:cNvSpPr>
            <p:nvPr/>
          </p:nvSpPr>
          <p:spPr bwMode="auto">
            <a:xfrm>
              <a:off x="3945" y="1686"/>
              <a:ext cx="665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(      </a:t>
              </a:r>
              <a:r>
                <a:rPr lang="en-US" altLang="ja-JP" sz="2000">
                  <a:solidFill>
                    <a:srgbClr val="800000"/>
                  </a:solidFill>
                  <a:latin typeface="Symbol" pitchFamily="18" charset="2"/>
                  <a:ea typeface="MS Mincho" pitchFamily="49" charset="-128"/>
                </a:rPr>
                <a:t>-</a:t>
              </a:r>
              <a:r>
                <a:rPr lang="en-US" altLang="ja-JP" sz="2000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 1)</a:t>
              </a:r>
              <a:r>
                <a:rPr lang="en-US" altLang="ja-JP" sz="2000" i="1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L</a:t>
              </a: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15404" name="Text Box 66"/>
            <p:cNvSpPr txBox="1">
              <a:spLocks noChangeArrowheads="1"/>
            </p:cNvSpPr>
            <p:nvPr/>
          </p:nvSpPr>
          <p:spPr bwMode="auto">
            <a:xfrm>
              <a:off x="4059" y="1595"/>
              <a:ext cx="15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 i="1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c</a:t>
              </a: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5405" name="Text Box 67"/>
            <p:cNvSpPr txBox="1">
              <a:spLocks noChangeArrowheads="1"/>
            </p:cNvSpPr>
            <p:nvPr/>
          </p:nvSpPr>
          <p:spPr bwMode="auto">
            <a:xfrm>
              <a:off x="4038" y="1823"/>
              <a:ext cx="204" cy="2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 i="1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V</a:t>
              </a:r>
              <a:r>
                <a:rPr lang="en-US" altLang="ja-JP" sz="2000" i="1" baseline="-25000">
                  <a:solidFill>
                    <a:srgbClr val="800000"/>
                  </a:solidFill>
                  <a:latin typeface="Times New Roman" pitchFamily="18" charset="0"/>
                  <a:ea typeface="MS Mincho" pitchFamily="49" charset="-128"/>
                </a:rPr>
                <a:t>g</a:t>
              </a:r>
              <a:endParaRPr lang="en-US" altLang="en-US" sz="2000">
                <a:latin typeface="Times New Roman" pitchFamily="18" charset="0"/>
              </a:endParaRPr>
            </a:p>
          </p:txBody>
        </p:sp>
        <p:sp>
          <p:nvSpPr>
            <p:cNvPr id="15406" name="Line 68"/>
            <p:cNvSpPr>
              <a:spLocks noChangeShapeType="1"/>
            </p:cNvSpPr>
            <p:nvPr/>
          </p:nvSpPr>
          <p:spPr bwMode="auto">
            <a:xfrm>
              <a:off x="4052" y="1800"/>
              <a:ext cx="153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Oval 69"/>
            <p:cNvSpPr>
              <a:spLocks noChangeAspect="1" noChangeArrowheads="1"/>
            </p:cNvSpPr>
            <p:nvPr/>
          </p:nvSpPr>
          <p:spPr bwMode="auto">
            <a:xfrm>
              <a:off x="2796" y="2440"/>
              <a:ext cx="256" cy="273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408" name="Oval 70"/>
            <p:cNvSpPr>
              <a:spLocks noChangeAspect="1" noChangeArrowheads="1"/>
            </p:cNvSpPr>
            <p:nvPr/>
          </p:nvSpPr>
          <p:spPr bwMode="auto">
            <a:xfrm>
              <a:off x="1574" y="2440"/>
              <a:ext cx="256" cy="273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409" name="Oval 71"/>
            <p:cNvSpPr>
              <a:spLocks noChangeAspect="1" noChangeArrowheads="1"/>
            </p:cNvSpPr>
            <p:nvPr/>
          </p:nvSpPr>
          <p:spPr bwMode="auto">
            <a:xfrm>
              <a:off x="2903" y="2554"/>
              <a:ext cx="51" cy="55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5410" name="Oval 72"/>
            <p:cNvSpPr>
              <a:spLocks noChangeAspect="1" noChangeArrowheads="1"/>
            </p:cNvSpPr>
            <p:nvPr/>
          </p:nvSpPr>
          <p:spPr bwMode="auto">
            <a:xfrm>
              <a:off x="1681" y="2554"/>
              <a:ext cx="51" cy="55"/>
            </a:xfrm>
            <a:prstGeom prst="ellipse">
              <a:avLst/>
            </a:prstGeom>
            <a:solidFill>
              <a:srgbClr val="0000FF"/>
            </a:solidFill>
            <a:ln w="254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66633" name="Text Box 73"/>
          <p:cNvSpPr txBox="1">
            <a:spLocks noChangeArrowheads="1"/>
          </p:cNvSpPr>
          <p:nvPr/>
        </p:nvSpPr>
        <p:spPr bwMode="auto">
          <a:xfrm>
            <a:off x="219075" y="4686300"/>
            <a:ext cx="86868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Agrees with Abraham momentum (Abraham, Chu, Einstein-Laub).</a:t>
            </a:r>
          </a:p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Disagrees 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with 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Livens momentum (Maxwell-Lorentz stress 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t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ensor).</a:t>
            </a:r>
          </a:p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Disagrees with 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Minkowski 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momentum (Minkowski </a:t>
            </a:r>
            <a:r>
              <a:rPr lang="en-US" altLang="en-US" sz="2400" dirty="0">
                <a:solidFill>
                  <a:schemeClr val="accent2"/>
                </a:solidFill>
                <a:latin typeface="Times New Roman" pitchFamily="18" charset="0"/>
              </a:rPr>
              <a:t>s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tress tensor).</a:t>
            </a:r>
            <a:endParaRPr lang="en-US" altLang="en-US" sz="1800" dirty="0">
              <a:solidFill>
                <a:srgbClr val="FF0000"/>
              </a:solidFill>
            </a:endParaRPr>
          </a:p>
        </p:txBody>
      </p:sp>
      <p:sp>
        <p:nvSpPr>
          <p:cNvPr id="15366" name="Text Box 75"/>
          <p:cNvSpPr txBox="1">
            <a:spLocks noChangeArrowheads="1"/>
          </p:cNvSpPr>
          <p:nvPr/>
        </p:nvSpPr>
        <p:spPr bwMode="auto">
          <a:xfrm>
            <a:off x="8153400" y="6413500"/>
            <a:ext cx="9271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imes New Roman" pitchFamily="18" charset="0"/>
              </a:rPr>
              <a:t>11/14</a:t>
            </a:r>
            <a:endParaRPr lang="en-US" altLang="en-US" sz="1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66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66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6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5457825" cy="1143000"/>
          </a:xfrm>
          <a:solidFill>
            <a:schemeClr val="accent5"/>
          </a:solidFill>
        </p:spPr>
        <p:txBody>
          <a:bodyPr/>
          <a:lstStyle/>
          <a:p>
            <a:r>
              <a:rPr lang="en-US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Ashkin-Dziedzic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Experiment</a:t>
            </a:r>
            <a:b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(Bulge on the liquid surface)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40" y="5162550"/>
            <a:ext cx="7190185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1828800"/>
            <a:ext cx="3886200" cy="2912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3"/>
          <p:cNvSpPr txBox="1">
            <a:spLocks noChangeArrowheads="1"/>
          </p:cNvSpPr>
          <p:nvPr/>
        </p:nvSpPr>
        <p:spPr bwMode="auto">
          <a:xfrm>
            <a:off x="76200" y="2819400"/>
            <a:ext cx="4839414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solidFill>
                  <a:srgbClr val="C00000"/>
                </a:solidFill>
                <a:latin typeface="Times New Roman" pitchFamily="18" charset="0"/>
              </a:rPr>
              <a:t>Disagrees </a:t>
            </a:r>
            <a:r>
              <a:rPr lang="en-US" altLang="en-US" sz="2000" dirty="0">
                <a:solidFill>
                  <a:srgbClr val="C00000"/>
                </a:solidFill>
                <a:latin typeface="Times New Roman" pitchFamily="18" charset="0"/>
              </a:rPr>
              <a:t>with </a:t>
            </a:r>
            <a:r>
              <a:rPr lang="en-US" altLang="en-US" sz="2000" dirty="0" smtClean="0">
                <a:solidFill>
                  <a:srgbClr val="C00000"/>
                </a:solidFill>
                <a:latin typeface="Times New Roman" pitchFamily="18" charset="0"/>
              </a:rPr>
              <a:t>Maxwell-Lorentz and Chu</a:t>
            </a:r>
          </a:p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 smtClean="0">
                <a:solidFill>
                  <a:srgbClr val="C00000"/>
                </a:solidFill>
                <a:latin typeface="Times New Roman" pitchFamily="18" charset="0"/>
              </a:rPr>
              <a:t>Agrees </a:t>
            </a:r>
            <a:r>
              <a:rPr lang="en-US" altLang="en-US" sz="2000" dirty="0">
                <a:solidFill>
                  <a:srgbClr val="C00000"/>
                </a:solidFill>
                <a:latin typeface="Times New Roman" pitchFamily="18" charset="0"/>
              </a:rPr>
              <a:t>with </a:t>
            </a:r>
            <a:r>
              <a:rPr lang="en-US" altLang="en-US" sz="2000" dirty="0" smtClean="0">
                <a:solidFill>
                  <a:srgbClr val="C00000"/>
                </a:solidFill>
                <a:latin typeface="Times New Roman" pitchFamily="18" charset="0"/>
              </a:rPr>
              <a:t>Einstein-Laub</a:t>
            </a:r>
          </a:p>
        </p:txBody>
      </p:sp>
      <p:sp>
        <p:nvSpPr>
          <p:cNvPr id="6" name="Text Box 75"/>
          <p:cNvSpPr txBox="1">
            <a:spLocks noChangeArrowheads="1"/>
          </p:cNvSpPr>
          <p:nvPr/>
        </p:nvSpPr>
        <p:spPr bwMode="auto">
          <a:xfrm>
            <a:off x="8153400" y="6413500"/>
            <a:ext cx="9271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imes New Roman" pitchFamily="18" charset="0"/>
              </a:rPr>
              <a:t>12/14</a:t>
            </a:r>
            <a:endParaRPr lang="en-US" altLang="en-US" sz="1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14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4114800" cy="762000"/>
          </a:xfrm>
          <a:solidFill>
            <a:schemeClr val="accent1"/>
          </a:solidFill>
        </p:spPr>
        <p:txBody>
          <a:bodyPr/>
          <a:lstStyle/>
          <a:p>
            <a:pPr>
              <a:defRPr/>
            </a:pPr>
            <a:r>
              <a:rPr lang="en-US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Hidden Momentum</a:t>
            </a:r>
          </a:p>
        </p:txBody>
      </p:sp>
      <p:grpSp>
        <p:nvGrpSpPr>
          <p:cNvPr id="75832" name="Group 56"/>
          <p:cNvGrpSpPr>
            <a:grpSpLocks/>
          </p:cNvGrpSpPr>
          <p:nvPr/>
        </p:nvGrpSpPr>
        <p:grpSpPr bwMode="auto">
          <a:xfrm>
            <a:off x="6553200" y="4857750"/>
            <a:ext cx="2481263" cy="685800"/>
            <a:chOff x="3648" y="2832"/>
            <a:chExt cx="1563" cy="432"/>
          </a:xfrm>
        </p:grpSpPr>
        <p:sp>
          <p:nvSpPr>
            <p:cNvPr id="20539" name="Text Box 52"/>
            <p:cNvSpPr txBox="1">
              <a:spLocks noChangeArrowheads="1"/>
            </p:cNvSpPr>
            <p:nvPr/>
          </p:nvSpPr>
          <p:spPr bwMode="auto">
            <a:xfrm>
              <a:off x="3771" y="2941"/>
              <a:ext cx="14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solidFill>
                    <a:srgbClr val="CC3300"/>
                  </a:solidFill>
                  <a:latin typeface="Times New Roman" pitchFamily="18" charset="0"/>
                </a:rPr>
                <a:t>p</a:t>
              </a:r>
              <a:r>
                <a:rPr lang="en-US" altLang="en-US" sz="2400" baseline="-25000">
                  <a:solidFill>
                    <a:srgbClr val="CC3300"/>
                  </a:solidFill>
                  <a:latin typeface="Times New Roman" pitchFamily="18" charset="0"/>
                </a:rPr>
                <a:t>hidden</a:t>
              </a:r>
              <a:r>
                <a:rPr lang="en-US" altLang="en-US" sz="2400">
                  <a:solidFill>
                    <a:srgbClr val="CC3300"/>
                  </a:solidFill>
                  <a:latin typeface="Times New Roman" pitchFamily="18" charset="0"/>
                </a:rPr>
                <a:t> = </a:t>
              </a:r>
              <a:r>
                <a:rPr lang="en-US" altLang="en-US" sz="2400" i="1">
                  <a:solidFill>
                    <a:srgbClr val="CC3300"/>
                  </a:solidFill>
                  <a:latin typeface="Symbol" pitchFamily="18" charset="2"/>
                </a:rPr>
                <a:t>e</a:t>
              </a:r>
              <a:r>
                <a:rPr lang="en-US" altLang="en-US" sz="2400" baseline="-25000">
                  <a:solidFill>
                    <a:srgbClr val="CC3300"/>
                  </a:solidFill>
                  <a:latin typeface="Times New Roman" pitchFamily="18" charset="0"/>
                </a:rPr>
                <a:t>o</a:t>
              </a:r>
              <a:r>
                <a:rPr lang="en-US" altLang="en-US" sz="1200">
                  <a:solidFill>
                    <a:srgbClr val="CC3300"/>
                  </a:solidFill>
                  <a:latin typeface="Times New Roman" pitchFamily="18" charset="0"/>
                </a:rPr>
                <a:t> </a:t>
              </a:r>
              <a:r>
                <a:rPr lang="en-US" altLang="en-US" sz="2400" b="1" i="1">
                  <a:solidFill>
                    <a:srgbClr val="CC3300"/>
                  </a:solidFill>
                  <a:latin typeface="Times New Roman" pitchFamily="18" charset="0"/>
                </a:rPr>
                <a:t>M</a:t>
              </a:r>
              <a:r>
                <a:rPr lang="en-US" altLang="en-US" sz="1000">
                  <a:solidFill>
                    <a:srgbClr val="CC3300"/>
                  </a:solidFill>
                  <a:latin typeface="Times New Roman" pitchFamily="18" charset="0"/>
                </a:rPr>
                <a:t> </a:t>
              </a:r>
              <a:r>
                <a:rPr lang="en-US" altLang="en-US" sz="2400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</a:t>
              </a:r>
              <a:r>
                <a:rPr lang="en-US" altLang="en-US" sz="1200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 </a:t>
              </a:r>
              <a:r>
                <a:rPr lang="en-US" altLang="en-US" sz="2400" b="1" i="1">
                  <a:solidFill>
                    <a:srgbClr val="CC3300"/>
                  </a:solidFill>
                  <a:latin typeface="Times New Roman" pitchFamily="18" charset="0"/>
                </a:rPr>
                <a:t>E</a:t>
              </a:r>
              <a:r>
                <a:rPr lang="en-US" altLang="en-US" sz="2400" baseline="-25000">
                  <a:solidFill>
                    <a:srgbClr val="CC3300"/>
                  </a:solidFill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20540" name="Line 53"/>
            <p:cNvSpPr>
              <a:spLocks noChangeShapeType="1"/>
            </p:cNvSpPr>
            <p:nvPr/>
          </p:nvSpPr>
          <p:spPr bwMode="auto">
            <a:xfrm flipV="1">
              <a:off x="3648" y="2832"/>
              <a:ext cx="0" cy="432"/>
            </a:xfrm>
            <a:prstGeom prst="line">
              <a:avLst/>
            </a:prstGeom>
            <a:noFill/>
            <a:ln w="50800">
              <a:solidFill>
                <a:srgbClr val="CC33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5835" name="Group 59"/>
          <p:cNvGrpSpPr>
            <a:grpSpLocks/>
          </p:cNvGrpSpPr>
          <p:nvPr/>
        </p:nvGrpSpPr>
        <p:grpSpPr bwMode="auto">
          <a:xfrm>
            <a:off x="1828800" y="1219200"/>
            <a:ext cx="1947863" cy="1733550"/>
            <a:chOff x="288" y="768"/>
            <a:chExt cx="1227" cy="1092"/>
          </a:xfrm>
        </p:grpSpPr>
        <p:sp>
          <p:nvSpPr>
            <p:cNvPr id="20529" name="Oval 18"/>
            <p:cNvSpPr>
              <a:spLocks noChangeArrowheads="1"/>
            </p:cNvSpPr>
            <p:nvPr/>
          </p:nvSpPr>
          <p:spPr bwMode="auto">
            <a:xfrm>
              <a:off x="528" y="1140"/>
              <a:ext cx="720" cy="720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30" name="Line 19"/>
            <p:cNvSpPr>
              <a:spLocks noChangeShapeType="1"/>
            </p:cNvSpPr>
            <p:nvPr/>
          </p:nvSpPr>
          <p:spPr bwMode="auto">
            <a:xfrm rot="2700000" flipV="1">
              <a:off x="1152" y="1668"/>
              <a:ext cx="0" cy="1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Line 20"/>
            <p:cNvSpPr>
              <a:spLocks noChangeShapeType="1"/>
            </p:cNvSpPr>
            <p:nvPr/>
          </p:nvSpPr>
          <p:spPr bwMode="auto">
            <a:xfrm rot="13500000" flipV="1">
              <a:off x="609" y="1197"/>
              <a:ext cx="0" cy="14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2" name="Text Box 21"/>
            <p:cNvSpPr txBox="1">
              <a:spLocks noChangeArrowheads="1"/>
            </p:cNvSpPr>
            <p:nvPr/>
          </p:nvSpPr>
          <p:spPr bwMode="auto">
            <a:xfrm>
              <a:off x="1200" y="1575"/>
              <a:ext cx="24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i="1">
                  <a:latin typeface="Times New Roman" pitchFamily="18" charset="0"/>
                </a:rPr>
                <a:t>I</a:t>
              </a:r>
              <a:r>
                <a:rPr lang="en-US" altLang="en-US" sz="2800" baseline="-25000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20533" name="Oval 22"/>
            <p:cNvSpPr>
              <a:spLocks noChangeAspect="1" noChangeArrowheads="1"/>
            </p:cNvSpPr>
            <p:nvPr/>
          </p:nvSpPr>
          <p:spPr bwMode="auto">
            <a:xfrm>
              <a:off x="846" y="1467"/>
              <a:ext cx="86" cy="8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34" name="Text Box 23"/>
            <p:cNvSpPr txBox="1">
              <a:spLocks noChangeArrowheads="1"/>
            </p:cNvSpPr>
            <p:nvPr/>
          </p:nvSpPr>
          <p:spPr bwMode="auto">
            <a:xfrm>
              <a:off x="762" y="1311"/>
              <a:ext cx="240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4000" i="1" dirty="0">
                  <a:latin typeface="Times New Roman" pitchFamily="18" charset="0"/>
                  <a:cs typeface="Times New Roman" pitchFamily="18" charset="0"/>
                </a:rPr>
                <a:t>·</a:t>
              </a:r>
              <a:endParaRPr lang="en-US" altLang="en-US" sz="40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35" name="Text Box 24"/>
            <p:cNvSpPr txBox="1">
              <a:spLocks noChangeArrowheads="1"/>
            </p:cNvSpPr>
            <p:nvPr/>
          </p:nvSpPr>
          <p:spPr bwMode="auto">
            <a:xfrm>
              <a:off x="288" y="792"/>
              <a:ext cx="120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i="1">
                  <a:latin typeface="Times New Roman" pitchFamily="18" charset="0"/>
                </a:rPr>
                <a:t>m</a:t>
              </a:r>
              <a:r>
                <a:rPr lang="en-US" altLang="en-US" sz="2800" baseline="-25000">
                  <a:latin typeface="Times New Roman" pitchFamily="18" charset="0"/>
                </a:rPr>
                <a:t>o</a:t>
              </a:r>
              <a:r>
                <a:rPr lang="en-US" altLang="en-US" sz="2800" i="1">
                  <a:latin typeface="Times New Roman" pitchFamily="18" charset="0"/>
                </a:rPr>
                <a:t>= </a:t>
              </a:r>
              <a:r>
                <a:rPr lang="en-US" altLang="en-US" sz="2800" i="1">
                  <a:latin typeface="Symbol" pitchFamily="18" charset="2"/>
                </a:rPr>
                <a:t>m</a:t>
              </a:r>
              <a:r>
                <a:rPr lang="en-US" altLang="en-US" sz="2800" baseline="-25000">
                  <a:latin typeface="Times New Roman" pitchFamily="18" charset="0"/>
                </a:rPr>
                <a:t>o</a:t>
              </a:r>
              <a:r>
                <a:rPr lang="en-US" altLang="en-US" sz="1800" baseline="-25000">
                  <a:latin typeface="Times New Roman" pitchFamily="18" charset="0"/>
                </a:rPr>
                <a:t> </a:t>
              </a:r>
              <a:r>
                <a:rPr lang="en-US" altLang="en-US" sz="2800" i="1">
                  <a:latin typeface="Times New Roman" pitchFamily="18" charset="0"/>
                </a:rPr>
                <a:t>I</a:t>
              </a:r>
              <a:r>
                <a:rPr lang="en-US" altLang="en-US" sz="2800" baseline="-25000">
                  <a:latin typeface="Times New Roman" pitchFamily="18" charset="0"/>
                </a:rPr>
                <a:t>o</a:t>
              </a:r>
              <a:r>
                <a:rPr lang="en-US" altLang="en-US" sz="1800">
                  <a:latin typeface="Times New Roman" pitchFamily="18" charset="0"/>
                </a:rPr>
                <a:t> </a:t>
              </a:r>
              <a:r>
                <a:rPr lang="en-US" altLang="en-US" sz="2800" i="1">
                  <a:latin typeface="Times New Roman" pitchFamily="18" charset="0"/>
                </a:rPr>
                <a:t>A</a:t>
              </a:r>
              <a:r>
                <a:rPr lang="en-US" altLang="en-US" sz="1200">
                  <a:latin typeface="Times New Roman" pitchFamily="18" charset="0"/>
                </a:rPr>
                <a:t> </a:t>
              </a:r>
              <a:r>
                <a:rPr lang="en-US" altLang="en-US" sz="2800" b="1" i="1">
                  <a:latin typeface="Times New Roman" pitchFamily="18" charset="0"/>
                </a:rPr>
                <a:t>z</a:t>
              </a:r>
              <a:endParaRPr lang="en-US" altLang="en-US" sz="2800" baseline="30000">
                <a:latin typeface="Times New Roman" pitchFamily="18" charset="0"/>
              </a:endParaRPr>
            </a:p>
          </p:txBody>
        </p:sp>
        <p:sp>
          <p:nvSpPr>
            <p:cNvPr id="20536" name="Text Box 25"/>
            <p:cNvSpPr txBox="1">
              <a:spLocks noChangeArrowheads="1"/>
            </p:cNvSpPr>
            <p:nvPr/>
          </p:nvSpPr>
          <p:spPr bwMode="auto">
            <a:xfrm>
              <a:off x="1275" y="76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>
                  <a:latin typeface="Times New Roman" pitchFamily="18" charset="0"/>
                </a:rPr>
                <a:t>^</a:t>
              </a:r>
            </a:p>
          </p:txBody>
        </p:sp>
        <p:sp>
          <p:nvSpPr>
            <p:cNvPr id="20537" name="Text Box 57"/>
            <p:cNvSpPr txBox="1">
              <a:spLocks noChangeArrowheads="1"/>
            </p:cNvSpPr>
            <p:nvPr/>
          </p:nvSpPr>
          <p:spPr bwMode="auto">
            <a:xfrm>
              <a:off x="894" y="1275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i="1">
                  <a:solidFill>
                    <a:schemeClr val="accent2"/>
                  </a:solidFill>
                  <a:latin typeface="Times New Roman" pitchFamily="18" charset="0"/>
                </a:rPr>
                <a:t>^</a:t>
              </a:r>
            </a:p>
          </p:txBody>
        </p:sp>
        <p:sp>
          <p:nvSpPr>
            <p:cNvPr id="20538" name="Text Box 58"/>
            <p:cNvSpPr txBox="1">
              <a:spLocks noChangeArrowheads="1"/>
            </p:cNvSpPr>
            <p:nvPr/>
          </p:nvSpPr>
          <p:spPr bwMode="auto">
            <a:xfrm>
              <a:off x="903" y="1296"/>
              <a:ext cx="24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 b="1" i="1">
                  <a:latin typeface="Times New Roman" pitchFamily="18" charset="0"/>
                </a:rPr>
                <a:t>z</a:t>
              </a:r>
              <a:endParaRPr lang="en-US" altLang="en-US" sz="2800" baseline="30000">
                <a:latin typeface="Times New Roman" pitchFamily="18" charset="0"/>
              </a:endParaRPr>
            </a:p>
          </p:txBody>
        </p:sp>
      </p:grpSp>
      <p:grpSp>
        <p:nvGrpSpPr>
          <p:cNvPr id="75842" name="Group 66"/>
          <p:cNvGrpSpPr>
            <a:grpSpLocks/>
          </p:cNvGrpSpPr>
          <p:nvPr/>
        </p:nvGrpSpPr>
        <p:grpSpPr bwMode="auto">
          <a:xfrm>
            <a:off x="4957763" y="1320800"/>
            <a:ext cx="1900237" cy="2336800"/>
            <a:chOff x="3123" y="832"/>
            <a:chExt cx="1197" cy="1472"/>
          </a:xfrm>
        </p:grpSpPr>
        <p:sp>
          <p:nvSpPr>
            <p:cNvPr id="20516" name="Line 5"/>
            <p:cNvSpPr>
              <a:spLocks noChangeShapeType="1"/>
            </p:cNvSpPr>
            <p:nvPr/>
          </p:nvSpPr>
          <p:spPr bwMode="auto">
            <a:xfrm rot="2700000" flipH="1">
              <a:off x="3345" y="838"/>
              <a:ext cx="0" cy="43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Line 6"/>
            <p:cNvSpPr>
              <a:spLocks noChangeShapeType="1"/>
            </p:cNvSpPr>
            <p:nvPr/>
          </p:nvSpPr>
          <p:spPr bwMode="auto">
            <a:xfrm rot="2700000" flipH="1">
              <a:off x="4104" y="1462"/>
              <a:ext cx="0" cy="43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Line 7"/>
            <p:cNvSpPr>
              <a:spLocks noChangeShapeType="1"/>
            </p:cNvSpPr>
            <p:nvPr/>
          </p:nvSpPr>
          <p:spPr bwMode="auto">
            <a:xfrm rot="8100000" flipH="1">
              <a:off x="4104" y="832"/>
              <a:ext cx="0" cy="43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9" name="Line 8"/>
            <p:cNvSpPr>
              <a:spLocks noChangeShapeType="1"/>
            </p:cNvSpPr>
            <p:nvPr/>
          </p:nvSpPr>
          <p:spPr bwMode="auto">
            <a:xfrm rot="8100000" flipH="1">
              <a:off x="3351" y="1468"/>
              <a:ext cx="0" cy="43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0" name="Oval 9"/>
            <p:cNvSpPr>
              <a:spLocks noChangeAspect="1" noChangeArrowheads="1"/>
            </p:cNvSpPr>
            <p:nvPr/>
          </p:nvSpPr>
          <p:spPr bwMode="auto">
            <a:xfrm>
              <a:off x="3567" y="1549"/>
              <a:ext cx="173" cy="173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21" name="Line 10"/>
            <p:cNvSpPr>
              <a:spLocks noChangeShapeType="1"/>
            </p:cNvSpPr>
            <p:nvPr/>
          </p:nvSpPr>
          <p:spPr bwMode="auto">
            <a:xfrm>
              <a:off x="3753" y="1645"/>
              <a:ext cx="34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2" name="Line 11"/>
            <p:cNvSpPr>
              <a:spLocks noChangeShapeType="1"/>
            </p:cNvSpPr>
            <p:nvPr/>
          </p:nvSpPr>
          <p:spPr bwMode="auto">
            <a:xfrm rot="5400000">
              <a:off x="3077" y="1358"/>
              <a:ext cx="51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3" name="Line 12"/>
            <p:cNvSpPr>
              <a:spLocks noChangeShapeType="1"/>
            </p:cNvSpPr>
            <p:nvPr/>
          </p:nvSpPr>
          <p:spPr bwMode="auto">
            <a:xfrm rot="-5400000">
              <a:off x="3851" y="1343"/>
              <a:ext cx="51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4" name="Line 13"/>
            <p:cNvSpPr>
              <a:spLocks noChangeShapeType="1"/>
            </p:cNvSpPr>
            <p:nvPr/>
          </p:nvSpPr>
          <p:spPr bwMode="auto">
            <a:xfrm rot="10800000">
              <a:off x="3399" y="1054"/>
              <a:ext cx="63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5" name="Line 14"/>
            <p:cNvSpPr>
              <a:spLocks noChangeShapeType="1"/>
            </p:cNvSpPr>
            <p:nvPr/>
          </p:nvSpPr>
          <p:spPr bwMode="auto">
            <a:xfrm>
              <a:off x="3378" y="1645"/>
              <a:ext cx="17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6" name="Text Box 28"/>
            <p:cNvSpPr txBox="1">
              <a:spLocks noChangeArrowheads="1"/>
            </p:cNvSpPr>
            <p:nvPr/>
          </p:nvSpPr>
          <p:spPr bwMode="auto">
            <a:xfrm>
              <a:off x="3123" y="2074"/>
              <a:ext cx="10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>
                  <a:latin typeface="Times New Roman" pitchFamily="18" charset="0"/>
                </a:rPr>
                <a:t>Point charge</a:t>
              </a:r>
            </a:p>
          </p:txBody>
        </p:sp>
        <p:sp>
          <p:nvSpPr>
            <p:cNvPr id="20527" name="Line 29"/>
            <p:cNvSpPr>
              <a:spLocks noChangeShapeType="1"/>
            </p:cNvSpPr>
            <p:nvPr/>
          </p:nvSpPr>
          <p:spPr bwMode="auto">
            <a:xfrm flipV="1">
              <a:off x="3663" y="1777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41" name="Text Box 65"/>
            <p:cNvSpPr txBox="1">
              <a:spLocks noChangeArrowheads="1"/>
            </p:cNvSpPr>
            <p:nvPr/>
          </p:nvSpPr>
          <p:spPr bwMode="auto">
            <a:xfrm>
              <a:off x="3558" y="1512"/>
              <a:ext cx="19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+</a:t>
              </a:r>
            </a:p>
          </p:txBody>
        </p:sp>
      </p:grpSp>
      <p:grpSp>
        <p:nvGrpSpPr>
          <p:cNvPr id="75844" name="Group 68"/>
          <p:cNvGrpSpPr>
            <a:grpSpLocks/>
          </p:cNvGrpSpPr>
          <p:nvPr/>
        </p:nvGrpSpPr>
        <p:grpSpPr bwMode="auto">
          <a:xfrm>
            <a:off x="2773363" y="3386138"/>
            <a:ext cx="4465637" cy="3213100"/>
            <a:chOff x="1747" y="2133"/>
            <a:chExt cx="2813" cy="2024"/>
          </a:xfrm>
        </p:grpSpPr>
        <p:sp>
          <p:nvSpPr>
            <p:cNvPr id="20493" name="Line 45"/>
            <p:cNvSpPr>
              <a:spLocks noChangeShapeType="1"/>
            </p:cNvSpPr>
            <p:nvPr/>
          </p:nvSpPr>
          <p:spPr bwMode="auto">
            <a:xfrm>
              <a:off x="1977" y="2904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Line 44"/>
            <p:cNvSpPr>
              <a:spLocks noChangeShapeType="1"/>
            </p:cNvSpPr>
            <p:nvPr/>
          </p:nvSpPr>
          <p:spPr bwMode="auto">
            <a:xfrm>
              <a:off x="1977" y="2676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Line 46"/>
            <p:cNvSpPr>
              <a:spLocks noChangeShapeType="1"/>
            </p:cNvSpPr>
            <p:nvPr/>
          </p:nvSpPr>
          <p:spPr bwMode="auto">
            <a:xfrm>
              <a:off x="1995" y="3186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6" name="Line 47"/>
            <p:cNvSpPr>
              <a:spLocks noChangeShapeType="1"/>
            </p:cNvSpPr>
            <p:nvPr/>
          </p:nvSpPr>
          <p:spPr bwMode="auto">
            <a:xfrm>
              <a:off x="1998" y="3666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Line 48"/>
            <p:cNvSpPr>
              <a:spLocks noChangeShapeType="1"/>
            </p:cNvSpPr>
            <p:nvPr/>
          </p:nvSpPr>
          <p:spPr bwMode="auto">
            <a:xfrm>
              <a:off x="1998" y="3924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Line 49"/>
            <p:cNvSpPr>
              <a:spLocks noChangeShapeType="1"/>
            </p:cNvSpPr>
            <p:nvPr/>
          </p:nvSpPr>
          <p:spPr bwMode="auto">
            <a:xfrm>
              <a:off x="1998" y="3399"/>
              <a:ext cx="19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Line 32"/>
            <p:cNvSpPr>
              <a:spLocks noChangeShapeType="1"/>
            </p:cNvSpPr>
            <p:nvPr/>
          </p:nvSpPr>
          <p:spPr bwMode="auto">
            <a:xfrm rot="2700000" flipH="1">
              <a:off x="2619" y="2772"/>
              <a:ext cx="0" cy="43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Line 33"/>
            <p:cNvSpPr>
              <a:spLocks noChangeShapeType="1"/>
            </p:cNvSpPr>
            <p:nvPr/>
          </p:nvSpPr>
          <p:spPr bwMode="auto">
            <a:xfrm rot="2700000" flipH="1">
              <a:off x="3378" y="3396"/>
              <a:ext cx="0" cy="43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1" name="Line 34"/>
            <p:cNvSpPr>
              <a:spLocks noChangeShapeType="1"/>
            </p:cNvSpPr>
            <p:nvPr/>
          </p:nvSpPr>
          <p:spPr bwMode="auto">
            <a:xfrm rot="8100000" flipH="1">
              <a:off x="3378" y="2766"/>
              <a:ext cx="0" cy="43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35"/>
            <p:cNvSpPr>
              <a:spLocks noChangeShapeType="1"/>
            </p:cNvSpPr>
            <p:nvPr/>
          </p:nvSpPr>
          <p:spPr bwMode="auto">
            <a:xfrm rot="8100000" flipH="1">
              <a:off x="2625" y="3402"/>
              <a:ext cx="0" cy="432"/>
            </a:xfrm>
            <a:prstGeom prst="line">
              <a:avLst/>
            </a:prstGeom>
            <a:noFill/>
            <a:ln w="635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Oval 36"/>
            <p:cNvSpPr>
              <a:spLocks noChangeAspect="1" noChangeArrowheads="1"/>
            </p:cNvSpPr>
            <p:nvPr/>
          </p:nvSpPr>
          <p:spPr bwMode="auto">
            <a:xfrm>
              <a:off x="2841" y="3483"/>
              <a:ext cx="173" cy="173"/>
            </a:xfrm>
            <a:prstGeom prst="ellipse">
              <a:avLst/>
            </a:prstGeom>
            <a:solidFill>
              <a:srgbClr val="FF3300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04" name="Line 37"/>
            <p:cNvSpPr>
              <a:spLocks noChangeShapeType="1"/>
            </p:cNvSpPr>
            <p:nvPr/>
          </p:nvSpPr>
          <p:spPr bwMode="auto">
            <a:xfrm>
              <a:off x="3027" y="3579"/>
              <a:ext cx="345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Line 38"/>
            <p:cNvSpPr>
              <a:spLocks noChangeShapeType="1"/>
            </p:cNvSpPr>
            <p:nvPr/>
          </p:nvSpPr>
          <p:spPr bwMode="auto">
            <a:xfrm rot="5400000">
              <a:off x="2351" y="3292"/>
              <a:ext cx="51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6" name="Line 39"/>
            <p:cNvSpPr>
              <a:spLocks noChangeShapeType="1"/>
            </p:cNvSpPr>
            <p:nvPr/>
          </p:nvSpPr>
          <p:spPr bwMode="auto">
            <a:xfrm rot="-5400000">
              <a:off x="3125" y="3277"/>
              <a:ext cx="51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7" name="Line 40"/>
            <p:cNvSpPr>
              <a:spLocks noChangeShapeType="1"/>
            </p:cNvSpPr>
            <p:nvPr/>
          </p:nvSpPr>
          <p:spPr bwMode="auto">
            <a:xfrm rot="10800000">
              <a:off x="2673" y="2988"/>
              <a:ext cx="63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8" name="Line 41"/>
            <p:cNvSpPr>
              <a:spLocks noChangeShapeType="1"/>
            </p:cNvSpPr>
            <p:nvPr/>
          </p:nvSpPr>
          <p:spPr bwMode="auto">
            <a:xfrm>
              <a:off x="2652" y="3579"/>
              <a:ext cx="173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9" name="Text Box 51"/>
            <p:cNvSpPr txBox="1">
              <a:spLocks noChangeArrowheads="1"/>
            </p:cNvSpPr>
            <p:nvPr/>
          </p:nvSpPr>
          <p:spPr bwMode="auto">
            <a:xfrm>
              <a:off x="2304" y="2559"/>
              <a:ext cx="28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latin typeface="Times New Roman" pitchFamily="18" charset="0"/>
                </a:rPr>
                <a:t>E</a:t>
              </a:r>
              <a:r>
                <a:rPr lang="en-US" altLang="en-US" sz="2400" baseline="-25000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20510" name="Text Box 54"/>
            <p:cNvSpPr txBox="1">
              <a:spLocks noChangeArrowheads="1"/>
            </p:cNvSpPr>
            <p:nvPr/>
          </p:nvSpPr>
          <p:spPr bwMode="auto">
            <a:xfrm>
              <a:off x="2313" y="3802"/>
              <a:ext cx="28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latin typeface="Times New Roman" pitchFamily="18" charset="0"/>
                </a:rPr>
                <a:t>E</a:t>
              </a:r>
              <a:r>
                <a:rPr lang="en-US" altLang="en-US" sz="2400" baseline="-25000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20511" name="Line 60"/>
            <p:cNvSpPr>
              <a:spLocks noChangeShapeType="1"/>
            </p:cNvSpPr>
            <p:nvPr/>
          </p:nvSpPr>
          <p:spPr bwMode="auto">
            <a:xfrm>
              <a:off x="1747" y="4080"/>
              <a:ext cx="2591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Text Box 61"/>
            <p:cNvSpPr txBox="1">
              <a:spLocks noChangeArrowheads="1"/>
            </p:cNvSpPr>
            <p:nvPr/>
          </p:nvSpPr>
          <p:spPr bwMode="auto">
            <a:xfrm>
              <a:off x="4320" y="3927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solidFill>
                    <a:schemeClr val="hlink"/>
                  </a:solidFill>
                  <a:latin typeface="Times New Roman" pitchFamily="18" charset="0"/>
                </a:rPr>
                <a:t>x</a:t>
              </a:r>
              <a:endParaRPr lang="en-US" altLang="en-US" sz="2400" b="1" baseline="-25000">
                <a:solidFill>
                  <a:schemeClr val="hlink"/>
                </a:solidFill>
                <a:latin typeface="Times New Roman" pitchFamily="18" charset="0"/>
              </a:endParaRPr>
            </a:p>
          </p:txBody>
        </p:sp>
        <p:sp>
          <p:nvSpPr>
            <p:cNvPr id="20513" name="Line 62"/>
            <p:cNvSpPr>
              <a:spLocks noChangeShapeType="1"/>
            </p:cNvSpPr>
            <p:nvPr/>
          </p:nvSpPr>
          <p:spPr bwMode="auto">
            <a:xfrm flipV="1">
              <a:off x="1752" y="2256"/>
              <a:ext cx="0" cy="182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4" name="Text Box 63"/>
            <p:cNvSpPr txBox="1">
              <a:spLocks noChangeArrowheads="1"/>
            </p:cNvSpPr>
            <p:nvPr/>
          </p:nvSpPr>
          <p:spPr bwMode="auto">
            <a:xfrm>
              <a:off x="1803" y="2133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solidFill>
                    <a:schemeClr val="hlink"/>
                  </a:solidFill>
                  <a:latin typeface="Times New Roman" pitchFamily="18" charset="0"/>
                </a:rPr>
                <a:t>y</a:t>
              </a:r>
              <a:endParaRPr lang="en-US" altLang="en-US" sz="2400" b="1" baseline="-25000">
                <a:solidFill>
                  <a:schemeClr val="hlink"/>
                </a:solidFill>
                <a:latin typeface="Times New Roman" pitchFamily="18" charset="0"/>
              </a:endParaRPr>
            </a:p>
          </p:txBody>
        </p:sp>
        <p:sp>
          <p:nvSpPr>
            <p:cNvPr id="75843" name="Text Box 67"/>
            <p:cNvSpPr txBox="1">
              <a:spLocks noChangeArrowheads="1"/>
            </p:cNvSpPr>
            <p:nvPr/>
          </p:nvSpPr>
          <p:spPr bwMode="auto">
            <a:xfrm>
              <a:off x="2823" y="3450"/>
              <a:ext cx="19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400" b="1" i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+</a:t>
              </a:r>
              <a:endParaRPr lang="en-US" sz="2400" b="1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  <p:grpSp>
        <p:nvGrpSpPr>
          <p:cNvPr id="75848" name="Group 72"/>
          <p:cNvGrpSpPr>
            <a:grpSpLocks/>
          </p:cNvGrpSpPr>
          <p:nvPr/>
        </p:nvGrpSpPr>
        <p:grpSpPr bwMode="auto">
          <a:xfrm>
            <a:off x="180975" y="4814888"/>
            <a:ext cx="2466975" cy="685800"/>
            <a:chOff x="126" y="2763"/>
            <a:chExt cx="1554" cy="432"/>
          </a:xfrm>
        </p:grpSpPr>
        <p:sp>
          <p:nvSpPr>
            <p:cNvPr id="20491" name="Text Box 70"/>
            <p:cNvSpPr txBox="1">
              <a:spLocks noChangeArrowheads="1"/>
            </p:cNvSpPr>
            <p:nvPr/>
          </p:nvSpPr>
          <p:spPr bwMode="auto">
            <a:xfrm>
              <a:off x="192" y="2893"/>
              <a:ext cx="1488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 dirty="0" err="1">
                  <a:solidFill>
                    <a:srgbClr val="CC00CC"/>
                  </a:solidFill>
                  <a:latin typeface="Times New Roman" pitchFamily="18" charset="0"/>
                </a:rPr>
                <a:t>S</a:t>
              </a:r>
              <a:r>
                <a:rPr lang="en-US" altLang="en-US" sz="2400" baseline="-25000" dirty="0" err="1">
                  <a:solidFill>
                    <a:srgbClr val="CC00CC"/>
                  </a:solidFill>
                  <a:latin typeface="Times New Roman" pitchFamily="18" charset="0"/>
                </a:rPr>
                <a:t>hidden</a:t>
              </a:r>
              <a:r>
                <a:rPr lang="en-US" altLang="en-US" sz="2400" dirty="0">
                  <a:solidFill>
                    <a:srgbClr val="CC00CC"/>
                  </a:solidFill>
                  <a:latin typeface="Times New Roman" pitchFamily="18" charset="0"/>
                </a:rPr>
                <a:t> = </a:t>
              </a:r>
              <a:r>
                <a:rPr lang="en-US" altLang="en-US" sz="2400" b="1" i="1" dirty="0">
                  <a:solidFill>
                    <a:srgbClr val="CC00CC"/>
                  </a:solidFill>
                  <a:latin typeface="Times New Roman" pitchFamily="18" charset="0"/>
                </a:rPr>
                <a:t>M</a:t>
              </a:r>
              <a:r>
                <a:rPr lang="en-US" altLang="en-US" sz="1000" dirty="0">
                  <a:solidFill>
                    <a:srgbClr val="CC00CC"/>
                  </a:solidFill>
                  <a:latin typeface="Times New Roman" pitchFamily="18" charset="0"/>
                </a:rPr>
                <a:t> </a:t>
              </a:r>
              <a:r>
                <a:rPr lang="en-US" altLang="en-US" sz="2400" dirty="0">
                  <a:solidFill>
                    <a:srgbClr val="CC00CC"/>
                  </a:solidFill>
                  <a:latin typeface="Times New Roman" pitchFamily="18" charset="0"/>
                  <a:sym typeface="Symbol" pitchFamily="18" charset="2"/>
                </a:rPr>
                <a:t></a:t>
              </a:r>
              <a:r>
                <a:rPr lang="en-US" altLang="en-US" sz="1200" dirty="0">
                  <a:solidFill>
                    <a:srgbClr val="CC00CC"/>
                  </a:solidFill>
                  <a:latin typeface="Times New Roman" pitchFamily="18" charset="0"/>
                  <a:sym typeface="Symbol" pitchFamily="18" charset="2"/>
                </a:rPr>
                <a:t> </a:t>
              </a:r>
              <a:r>
                <a:rPr lang="en-US" altLang="en-US" sz="2400" b="1" i="1" dirty="0" err="1">
                  <a:solidFill>
                    <a:srgbClr val="CC00CC"/>
                  </a:solidFill>
                  <a:latin typeface="Times New Roman" pitchFamily="18" charset="0"/>
                </a:rPr>
                <a:t>E</a:t>
              </a:r>
              <a:r>
                <a:rPr lang="en-US" altLang="en-US" sz="2400" baseline="-25000" dirty="0" err="1">
                  <a:solidFill>
                    <a:srgbClr val="CC00CC"/>
                  </a:solidFill>
                  <a:latin typeface="Times New Roman" pitchFamily="18" charset="0"/>
                </a:rPr>
                <a:t>o</a:t>
              </a:r>
              <a:r>
                <a:rPr lang="en-US" altLang="en-US" sz="2400" dirty="0">
                  <a:solidFill>
                    <a:srgbClr val="CC00CC"/>
                  </a:solidFill>
                  <a:latin typeface="Times New Roman" pitchFamily="18" charset="0"/>
                </a:rPr>
                <a:t>/</a:t>
              </a:r>
              <a:r>
                <a:rPr lang="en-US" altLang="en-US" sz="2400" i="1" dirty="0" err="1">
                  <a:solidFill>
                    <a:srgbClr val="CC00CC"/>
                  </a:solidFill>
                  <a:latin typeface="Symbol" pitchFamily="18" charset="2"/>
                </a:rPr>
                <a:t>m</a:t>
              </a:r>
              <a:r>
                <a:rPr lang="en-US" altLang="en-US" sz="2400" baseline="-25000" dirty="0" err="1">
                  <a:solidFill>
                    <a:srgbClr val="CC00CC"/>
                  </a:solidFill>
                  <a:latin typeface="Times New Roman" pitchFamily="18" charset="0"/>
                </a:rPr>
                <a:t>o</a:t>
              </a:r>
              <a:endParaRPr lang="en-US" altLang="en-US" sz="2400" baseline="-25000" dirty="0">
                <a:solidFill>
                  <a:srgbClr val="CC00CC"/>
                </a:solidFill>
                <a:latin typeface="Times New Roman" pitchFamily="18" charset="0"/>
              </a:endParaRPr>
            </a:p>
          </p:txBody>
        </p:sp>
        <p:sp>
          <p:nvSpPr>
            <p:cNvPr id="20492" name="Line 71"/>
            <p:cNvSpPr>
              <a:spLocks noChangeShapeType="1"/>
            </p:cNvSpPr>
            <p:nvPr/>
          </p:nvSpPr>
          <p:spPr bwMode="auto">
            <a:xfrm flipV="1">
              <a:off x="126" y="2763"/>
              <a:ext cx="0" cy="432"/>
            </a:xfrm>
            <a:prstGeom prst="line">
              <a:avLst/>
            </a:prstGeom>
            <a:noFill/>
            <a:ln w="50800">
              <a:solidFill>
                <a:srgbClr val="CC00CC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8" name="Text Box 73"/>
          <p:cNvSpPr txBox="1">
            <a:spLocks noChangeArrowheads="1"/>
          </p:cNvSpPr>
          <p:nvPr/>
        </p:nvSpPr>
        <p:spPr bwMode="auto">
          <a:xfrm>
            <a:off x="8229600" y="6413500"/>
            <a:ext cx="850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imes New Roman" pitchFamily="18" charset="0"/>
              </a:rPr>
              <a:t>13/14</a:t>
            </a:r>
            <a:endParaRPr lang="en-US" altLang="en-US" sz="1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2048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675" y="1588"/>
            <a:ext cx="1841500" cy="232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90" name="Text Box 73"/>
          <p:cNvSpPr txBox="1">
            <a:spLocks noChangeArrowheads="1"/>
          </p:cNvSpPr>
          <p:nvPr/>
        </p:nvSpPr>
        <p:spPr bwMode="auto">
          <a:xfrm>
            <a:off x="7308850" y="2420938"/>
            <a:ext cx="1773238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itchFamily="18" charset="0"/>
              </a:rPr>
              <a:t>William Shockley (1910-1989)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152400"/>
            <a:ext cx="2438400" cy="762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Conclusions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17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1066800"/>
                <a:ext cx="8975725" cy="4953000"/>
              </a:xfrm>
            </p:spPr>
            <p:txBody>
              <a:bodyPr/>
              <a:lstStyle/>
              <a:p>
                <a:pPr marL="320040" indent="-320040" eaLnBrk="1" hangingPunct="1">
                  <a:spcBef>
                    <a:spcPts val="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  <a:defRPr/>
                </a:pP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</a:rPr>
                  <a:t>Maxwell’s </a:t>
                </a:r>
                <a:r>
                  <a:rPr lang="en-US" sz="2100" dirty="0" smtClean="0">
                    <a:solidFill>
                      <a:schemeClr val="accent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rPr>
                  <a:t>macroscopic </a:t>
                </a: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</a:rPr>
                  <a:t>equations are exact and self-consistent; they are also superior to </a:t>
                </a:r>
                <a:r>
                  <a:rPr lang="en-US" sz="2100" dirty="0" smtClean="0">
                    <a:solidFill>
                      <a:schemeClr val="accent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rPr>
                  <a:t>microscopic </a:t>
                </a: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</a:rPr>
                  <a:t>equations.</a:t>
                </a:r>
              </a:p>
              <a:p>
                <a:pPr marL="320040" indent="-320040" eaLnBrk="1" hangingPunct="1">
                  <a:spcBef>
                    <a:spcPts val="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  <a:defRPr/>
                </a:pP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</a:rPr>
                  <a:t>The Lorentz law of force is </a:t>
                </a:r>
                <a:r>
                  <a:rPr lang="en-US" sz="2100" dirty="0" smtClean="0">
                    <a:solidFill>
                      <a:schemeClr val="accent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rPr>
                  <a:t>incompatible </a:t>
                </a: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</a:rPr>
                  <a:t>with special relativity and with the conservation laws </a:t>
                </a:r>
                <a:r>
                  <a:rPr lang="en-US" sz="2100" dirty="0" smtClean="0">
                    <a:solidFill>
                      <a:schemeClr val="accent6"/>
                    </a:solidFill>
                    <a:latin typeface="Symbol" pitchFamily="18" charset="2"/>
                    <a:cs typeface="Times New Roman" pitchFamily="18" charset="0"/>
                  </a:rPr>
                  <a:t>-</a:t>
                </a: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</a:rPr>
                  <a:t>unless hidden energy and hidden momentum are taken into account. (It also disagrees with certain experimental observations.)</a:t>
                </a:r>
              </a:p>
              <a:p>
                <a:pPr marL="320040" indent="-320040" eaLnBrk="1" hangingPunct="1">
                  <a:spcBef>
                    <a:spcPts val="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  <a:defRPr/>
                </a:pPr>
                <a:r>
                  <a:rPr lang="en-US" sz="2100" dirty="0" smtClean="0">
                    <a:solidFill>
                      <a:schemeClr val="accent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rPr>
                  <a:t>The correct force law appears to be that of Einstein and Laub.</a:t>
                </a:r>
              </a:p>
              <a:p>
                <a:pPr marL="320040" indent="-320040" eaLnBrk="1" hangingPunct="1">
                  <a:spcBef>
                    <a:spcPts val="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  <a:defRPr/>
                </a:pP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</a:rPr>
                  <a:t>Electromagnetic energy flux is given by the Poynting vector </a:t>
                </a:r>
                <a14:m>
                  <m:oMath xmlns:m="http://schemas.openxmlformats.org/officeDocument/2006/math">
                    <m:r>
                      <a:rPr lang="en-US" sz="2100" b="1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𝑺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100" b="1" i="1" dirty="0" err="1" smtClean="0">
                        <a:solidFill>
                          <a:schemeClr val="accent6"/>
                        </a:solidFill>
                        <a:latin typeface="Cambria Math"/>
                      </a:rPr>
                      <m:t>𝒓</m:t>
                    </m:r>
                    <m:r>
                      <a:rPr lang="en-US" sz="2100" i="1" dirty="0" err="1" smtClean="0">
                        <a:solidFill>
                          <a:schemeClr val="accent6"/>
                        </a:solidFill>
                        <a:latin typeface="Cambria Math"/>
                      </a:rPr>
                      <m:t>,</m:t>
                    </m:r>
                    <m:r>
                      <a:rPr lang="en-US" sz="2100" i="1" dirty="0" err="1" smtClean="0">
                        <a:solidFill>
                          <a:schemeClr val="accent6"/>
                        </a:solidFill>
                        <a:latin typeface="Cambria Math"/>
                      </a:rPr>
                      <m:t>𝑡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)=</m:t>
                    </m:r>
                    <m:r>
                      <a:rPr lang="en-US" sz="2100" b="1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𝑬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ea typeface="Cambria Math"/>
                        <a:sym typeface="Symbol" pitchFamily="18" charset="2"/>
                      </a:rPr>
                      <m:t>×</m:t>
                    </m:r>
                    <m:r>
                      <a:rPr lang="en-US" sz="2100" b="1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𝑯</m:t>
                    </m:r>
                  </m:oMath>
                </a14:m>
                <a:r>
                  <a:rPr lang="en-US" sz="2100" i="1" dirty="0" smtClean="0">
                    <a:solidFill>
                      <a:schemeClr val="accent6"/>
                    </a:solidFill>
                    <a:latin typeface="Times New Roman" pitchFamily="18" charset="0"/>
                    <a:sym typeface="Symbol" pitchFamily="18" charset="2"/>
                  </a:rPr>
                  <a:t>.</a:t>
                </a:r>
                <a:endParaRPr lang="en-US" sz="2100" dirty="0" smtClean="0">
                  <a:solidFill>
                    <a:schemeClr val="accent6"/>
                  </a:solidFill>
                  <a:latin typeface="Times New Roman" pitchFamily="18" charset="0"/>
                  <a:sym typeface="Symbol" pitchFamily="18" charset="2"/>
                </a:endParaRPr>
              </a:p>
              <a:p>
                <a:pPr marL="320040" indent="-320040" eaLnBrk="1" hangingPunct="1">
                  <a:spcBef>
                    <a:spcPts val="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  <a:defRPr/>
                </a:pP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  <a:sym typeface="Symbol" pitchFamily="18" charset="2"/>
                  </a:rPr>
                  <a:t>Electromagnetic momentum-density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100" b="1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100" b="1" i="1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  <m:t>𝓹</m:t>
                        </m:r>
                      </m:e>
                      <m:sub>
                        <m:r>
                          <a:rPr lang="en-US" sz="2100" i="1">
                            <a:solidFill>
                              <a:schemeClr val="accent6"/>
                            </a:solidFill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(</m:t>
                    </m:r>
                    <m:r>
                      <a:rPr lang="en-US" sz="2100" b="1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𝒓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, 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𝑡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)=</m:t>
                    </m:r>
                    <m:r>
                      <a:rPr lang="en-US" sz="2100" b="1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𝑺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(</m:t>
                    </m:r>
                    <m:r>
                      <a:rPr lang="en-US" sz="2100" b="1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𝒓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, 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𝑡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)/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𝑐</m:t>
                    </m:r>
                    <m:r>
                      <a:rPr lang="en-US" sz="2100" i="1" baseline="30000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2</m:t>
                    </m:r>
                  </m:oMath>
                </a14:m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  <a:sym typeface="Symbol" pitchFamily="18" charset="2"/>
                  </a:rPr>
                  <a:t>  (Abraham).</a:t>
                </a:r>
              </a:p>
              <a:p>
                <a:pPr marL="320040" indent="-320040" eaLnBrk="1" hangingPunct="1">
                  <a:spcBef>
                    <a:spcPts val="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§"/>
                  <a:defRPr/>
                </a:pP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  <a:sym typeface="Symbol" pitchFamily="18" charset="2"/>
                  </a:rPr>
                  <a:t>Electromagnetic angular-momentum-density is </a:t>
                </a:r>
                <a14:m>
                  <m:oMath xmlns:m="http://schemas.openxmlformats.org/officeDocument/2006/math">
                    <m:r>
                      <a:rPr lang="en-US" sz="2100" b="1" i="1" dirty="0" smtClean="0">
                        <a:solidFill>
                          <a:schemeClr val="accent6"/>
                        </a:solidFill>
                        <a:latin typeface="Cambria Math"/>
                        <a:ea typeface="Cambria Math"/>
                        <a:sym typeface="Symbol" pitchFamily="18" charset="2"/>
                      </a:rPr>
                      <m:t>𝓛</m:t>
                    </m:r>
                    <m:d>
                      <m:dPr>
                        <m:ctrlPr>
                          <a:rPr lang="en-US" sz="2100" b="1" i="1" dirty="0" smtClean="0">
                            <a:solidFill>
                              <a:schemeClr val="accent6"/>
                            </a:solidFill>
                            <a:latin typeface="Cambria Math"/>
                            <a:sym typeface="Symbol" pitchFamily="18" charset="2"/>
                          </a:rPr>
                        </m:ctrlPr>
                      </m:dPr>
                      <m:e>
                        <m:r>
                          <a:rPr lang="en-US" sz="2100" b="1" i="1" dirty="0" smtClean="0">
                            <a:solidFill>
                              <a:schemeClr val="accent6"/>
                            </a:solidFill>
                            <a:latin typeface="Cambria Math"/>
                            <a:sym typeface="Symbol" pitchFamily="18" charset="2"/>
                          </a:rPr>
                          <m:t>𝒓</m:t>
                        </m:r>
                        <m:r>
                          <a:rPr lang="en-US" sz="2100" i="1" dirty="0" smtClean="0">
                            <a:solidFill>
                              <a:schemeClr val="accent6"/>
                            </a:solidFill>
                            <a:latin typeface="Cambria Math"/>
                            <a:sym typeface="Symbol" pitchFamily="18" charset="2"/>
                          </a:rPr>
                          <m:t>, </m:t>
                        </m:r>
                        <m:r>
                          <a:rPr lang="en-US" sz="2100" i="1" dirty="0" smtClean="0">
                            <a:solidFill>
                              <a:schemeClr val="accent6"/>
                            </a:solidFill>
                            <a:latin typeface="Cambria Math"/>
                            <a:sym typeface="Symbol" pitchFamily="18" charset="2"/>
                          </a:rPr>
                          <m:t>𝑡</m:t>
                        </m:r>
                      </m:e>
                    </m:d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=</m:t>
                    </m:r>
                    <m:r>
                      <a:rPr lang="en-US" sz="2100" b="1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𝒓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ea typeface="Cambria Math"/>
                        <a:sym typeface="Symbol"/>
                      </a:rPr>
                      <m:t>×</m:t>
                    </m:r>
                    <m:r>
                      <a:rPr lang="en-US" sz="2100" b="1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𝑺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(</m:t>
                    </m:r>
                    <m:r>
                      <a:rPr lang="en-US" sz="2100" b="1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𝒓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, 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𝑡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)/</m:t>
                    </m:r>
                    <m:r>
                      <a:rPr lang="en-US" sz="2100" i="1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𝑐</m:t>
                    </m:r>
                    <m:r>
                      <a:rPr lang="en-US" sz="2100" i="1" baseline="30000" dirty="0" smtClean="0">
                        <a:solidFill>
                          <a:schemeClr val="accent6"/>
                        </a:solidFill>
                        <a:latin typeface="Cambria Math"/>
                        <a:sym typeface="Symbol" pitchFamily="18" charset="2"/>
                      </a:rPr>
                      <m:t>2</m:t>
                    </m:r>
                  </m:oMath>
                </a14:m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  <a:sym typeface="Symbol" pitchFamily="18" charset="2"/>
                  </a:rPr>
                  <a:t>.</a:t>
                </a:r>
              </a:p>
              <a:p>
                <a:pPr marL="320040" indent="-320040" eaLnBrk="1" hangingPunct="1">
                  <a:spcBef>
                    <a:spcPts val="0"/>
                  </a:spcBef>
                  <a:spcAft>
                    <a:spcPts val="0"/>
                  </a:spcAft>
                  <a:buFont typeface="Wingdings" panose="05000000000000000000" pitchFamily="2" charset="2"/>
                  <a:buChar char="§"/>
                  <a:defRPr/>
                </a:pP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  <a:sym typeface="Symbol" pitchFamily="18" charset="2"/>
                  </a:rPr>
                  <a:t>The above </a:t>
                </a:r>
                <a:r>
                  <a:rPr lang="en-US" sz="2100" dirty="0" smtClean="0">
                    <a:solidFill>
                      <a:schemeClr val="accent6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sym typeface="Symbol" pitchFamily="18" charset="2"/>
                  </a:rPr>
                  <a:t>postulates </a:t>
                </a:r>
                <a:r>
                  <a:rPr lang="en-US" sz="2100" dirty="0" smtClean="0">
                    <a:solidFill>
                      <a:schemeClr val="accent6"/>
                    </a:solidFill>
                    <a:latin typeface="Times New Roman" pitchFamily="18" charset="0"/>
                    <a:sym typeface="Symbol" pitchFamily="18" charset="2"/>
                  </a:rPr>
                  <a:t>are complete and consistent with Special Relativity, and with the laws of conservation of energy, momentum, and angular momentum. They also agree with the existing body of experimental observations.</a:t>
                </a:r>
              </a:p>
            </p:txBody>
          </p:sp>
        </mc:Choice>
        <mc:Fallback xmlns="">
          <p:sp>
            <p:nvSpPr>
              <p:cNvPr id="5017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1066800"/>
                <a:ext cx="8975725" cy="4953000"/>
              </a:xfrm>
              <a:blipFill rotWithShape="1">
                <a:blip r:embed="rId2"/>
                <a:stretch>
                  <a:fillRect l="-747" t="-861" b="-2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229600" y="6413500"/>
            <a:ext cx="850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imes New Roman" pitchFamily="18" charset="0"/>
              </a:rPr>
              <a:t>14/14</a:t>
            </a:r>
            <a:endParaRPr lang="en-US" altLang="en-US" sz="1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2125" y="200025"/>
            <a:ext cx="5334000" cy="685800"/>
          </a:xfrm>
          <a:solidFill>
            <a:schemeClr val="accent1"/>
          </a:solidFill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Facts and Misconceptions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9075" y="971550"/>
                <a:ext cx="8763000" cy="53553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365760" indent="-365760">
                  <a:spcAft>
                    <a:spcPts val="1200"/>
                  </a:spcAft>
                  <a:buFont typeface="Wingdings" panose="05000000000000000000" pitchFamily="2" charset="2"/>
                  <a:buChar char="Ø"/>
                </a:pPr>
                <a:r>
                  <a:rPr lang="en-US" sz="24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Advanced applications require accurate determination of electro-magnetic (EM) force &amp; torque </a:t>
                </a:r>
                <a:r>
                  <a:rPr lang="en-US" sz="2400" i="1" u="sng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distributions</a:t>
                </a:r>
                <a:r>
                  <a:rPr lang="en-US" sz="24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within material media.</a:t>
                </a:r>
              </a:p>
              <a:p>
                <a:pPr marL="365760" indent="-365760">
                  <a:spcAft>
                    <a:spcPts val="1200"/>
                  </a:spcAft>
                  <a:buFont typeface="Wingdings" panose="05000000000000000000" pitchFamily="2" charset="2"/>
                  <a:buChar char="Ø"/>
                </a:pPr>
                <a:r>
                  <a:rPr lang="en-US" sz="24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Material media consist of electrical charges and currents, as well as electric and magnetic dipoles. (These are known as “sources.”)</a:t>
                </a:r>
              </a:p>
              <a:p>
                <a:pPr marL="365760" indent="-365760">
                  <a:spcAft>
                    <a:spcPts val="1200"/>
                  </a:spcAft>
                  <a:buFont typeface="Wingdings" panose="05000000000000000000" pitchFamily="2" charset="2"/>
                  <a:buChar char="Ø"/>
                </a:pPr>
                <a:r>
                  <a:rPr lang="en-US" sz="24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Maxwell’s equations suffice to calculate the </a:t>
                </a:r>
                <a:r>
                  <a:rPr lang="en-US" sz="2400" b="1" i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</a:t>
                </a:r>
                <a:r>
                  <a:rPr lang="en-US" sz="24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b="1" i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(or </a:t>
                </a:r>
                <a:r>
                  <a:rPr lang="en-US" sz="2400" b="1" i="1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fields.</a:t>
                </a:r>
              </a:p>
              <a:p>
                <a:pPr marL="365760" indent="-365760">
                  <a:spcAft>
                    <a:spcPts val="1200"/>
                  </a:spcAft>
                  <a:buFont typeface="Wingdings" panose="05000000000000000000" pitchFamily="2" charset="2"/>
                  <a:buChar char="Ø"/>
                </a:pP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Lorentz force law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𝒇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𝑞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𝑬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𝑽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𝑩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all we need to calculate electromagnetic force &amp; torque distributions within material media.</a:t>
                </a:r>
              </a:p>
              <a:p>
                <a:pPr marL="365760" indent="-365760">
                  <a:spcAft>
                    <a:spcPts val="1200"/>
                  </a:spcAft>
                  <a:buFont typeface="Wingdings" panose="05000000000000000000" pitchFamily="2" charset="2"/>
                  <a:buChar char="Ø"/>
                </a:pPr>
                <a:r>
                  <a:rPr lang="en-US" sz="24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Electromagnetic stress tensor is all we need to calculate… </a:t>
                </a:r>
              </a:p>
              <a:p>
                <a:pPr marL="365760" indent="-365760">
                  <a:spcAft>
                    <a:spcPts val="1200"/>
                  </a:spcAft>
                  <a:buFont typeface="Wingdings" panose="05000000000000000000" pitchFamily="2" charset="2"/>
                  <a:buChar char="Ø"/>
                </a:pP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All EM stress tensors (Maxwell-Lorentz, Minkowski, Abraham, Chu, Einstein-Laub) are equivalent.</a:t>
                </a:r>
              </a:p>
              <a:p>
                <a:pPr marL="365760" indent="-365760">
                  <a:spcAft>
                    <a:spcPts val="1200"/>
                  </a:spcAft>
                  <a:buFont typeface="Wingdings" panose="05000000000000000000" pitchFamily="2" charset="2"/>
                  <a:buChar char="Ø"/>
                </a:pPr>
                <a:r>
                  <a:rPr lang="en-US" sz="24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correct stress tensor must be consistent with conservation laws and special relativity, as well as with </a:t>
                </a:r>
                <a:r>
                  <a:rPr lang="en-US" sz="2400" i="1" u="sng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experimental observations</a:t>
                </a:r>
                <a:r>
                  <a:rPr lang="en-US" sz="2400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75" y="971550"/>
                <a:ext cx="8763000" cy="5355312"/>
              </a:xfrm>
              <a:prstGeom prst="rect">
                <a:avLst/>
              </a:prstGeom>
              <a:blipFill rotWithShape="1">
                <a:blip r:embed="rId2"/>
                <a:stretch>
                  <a:fillRect l="-2018" t="-1706" r="-2227" b="-25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229600" y="6477000"/>
            <a:ext cx="850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imes New Roman" pitchFamily="18" charset="0"/>
              </a:rPr>
              <a:t>2/14</a:t>
            </a:r>
            <a:endParaRPr lang="en-US" altLang="en-US" sz="1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17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010400" cy="762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Maxwell’s macroscopic equations (SI)</a:t>
            </a:r>
            <a:endParaRPr lang="en-US" sz="320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53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FF3300"/>
                </a:solidFill>
              </a:rPr>
              <a:t>	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</a:t>
            </a:r>
            <a:r>
              <a:rPr lang="en-US" altLang="en-US" sz="1200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 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</a:t>
            </a:r>
            <a:r>
              <a:rPr lang="en-US" altLang="en-US" sz="1200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 = </a:t>
            </a:r>
            <a:r>
              <a:rPr lang="en-US" altLang="en-US" sz="2800" i="1" dirty="0" err="1" smtClean="0">
                <a:solidFill>
                  <a:srgbClr val="FF3300"/>
                </a:solidFill>
                <a:latin typeface="Symbol" pitchFamily="18" charset="2"/>
              </a:rPr>
              <a:t>r</a:t>
            </a:r>
            <a:r>
              <a:rPr lang="en-US" altLang="en-US" sz="2400" baseline="-28000" dirty="0" err="1" smtClean="0">
                <a:solidFill>
                  <a:srgbClr val="FF3300"/>
                </a:solidFill>
                <a:latin typeface="Times New Roman" pitchFamily="18" charset="0"/>
              </a:rPr>
              <a:t>free</a:t>
            </a:r>
            <a:endParaRPr lang="en-US" altLang="en-US" sz="2400" baseline="-28000" dirty="0" smtClean="0">
              <a:solidFill>
                <a:srgbClr val="FF33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	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</a:t>
            </a:r>
            <a:r>
              <a:rPr lang="en-US" altLang="en-US" sz="1200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 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×</a:t>
            </a:r>
            <a:r>
              <a:rPr lang="en-US" altLang="en-US" sz="800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 = </a:t>
            </a:r>
            <a:r>
              <a:rPr lang="en-US" altLang="en-US" sz="2400" b="1" i="1" dirty="0" err="1" smtClean="0">
                <a:solidFill>
                  <a:srgbClr val="FF3300"/>
                </a:solidFill>
                <a:latin typeface="Times New Roman" pitchFamily="18" charset="0"/>
              </a:rPr>
              <a:t>J</a:t>
            </a:r>
            <a:r>
              <a:rPr lang="en-US" altLang="en-US" sz="2400" baseline="-25000" dirty="0" err="1" smtClean="0">
                <a:solidFill>
                  <a:srgbClr val="FF3300"/>
                </a:solidFill>
                <a:latin typeface="Times New Roman" pitchFamily="18" charset="0"/>
              </a:rPr>
              <a:t>free</a:t>
            </a:r>
            <a:r>
              <a:rPr lang="en-US" altLang="en-US" sz="1400" dirty="0" smtClean="0">
                <a:solidFill>
                  <a:srgbClr val="FF3300"/>
                </a:solidFill>
                <a:latin typeface="Times New Roman" pitchFamily="18" charset="0"/>
              </a:rPr>
              <a:t> 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+</a:t>
            </a:r>
            <a:r>
              <a:rPr lang="en-US" altLang="en-US" sz="1400" dirty="0" smtClean="0">
                <a:solidFill>
                  <a:srgbClr val="FF3300"/>
                </a:solidFill>
                <a:latin typeface="Times New Roman" pitchFamily="18" charset="0"/>
              </a:rPr>
              <a:t> </a:t>
            </a:r>
            <a:r>
              <a:rPr lang="en-US" altLang="en-US" sz="2400" i="1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</a:t>
            </a:r>
            <a:r>
              <a:rPr lang="en-US" altLang="en-US" sz="1600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/</a:t>
            </a:r>
            <a:r>
              <a:rPr lang="en-US" altLang="en-US" sz="2400" i="1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</a:t>
            </a:r>
            <a:r>
              <a:rPr lang="en-US" altLang="en-US" sz="1200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en-US" sz="2400" i="1" dirty="0" smtClean="0">
                <a:solidFill>
                  <a:srgbClr val="FF3300"/>
                </a:solidFill>
                <a:latin typeface="Times New Roman" pitchFamily="18" charset="0"/>
              </a:rPr>
              <a:t>t</a:t>
            </a:r>
            <a:endParaRPr lang="en-US" altLang="en-US" sz="2400" dirty="0" smtClean="0">
              <a:solidFill>
                <a:srgbClr val="FF33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	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</a:t>
            </a:r>
            <a:r>
              <a:rPr lang="en-US" altLang="en-US" sz="1200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 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×</a:t>
            </a:r>
            <a:r>
              <a:rPr lang="en-US" altLang="en-US" sz="1200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 = </a:t>
            </a:r>
            <a:r>
              <a:rPr lang="en-US" altLang="en-US" sz="2400" dirty="0" smtClean="0">
                <a:solidFill>
                  <a:srgbClr val="FF3300"/>
                </a:solidFill>
                <a:latin typeface="Symbol" pitchFamily="18" charset="2"/>
              </a:rPr>
              <a:t>-</a:t>
            </a:r>
            <a:r>
              <a:rPr lang="en-US" altLang="en-US" sz="1200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</a:t>
            </a:r>
            <a:r>
              <a:rPr lang="en-US" altLang="en-US" sz="1600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/</a:t>
            </a:r>
            <a:r>
              <a:rPr lang="en-US" altLang="en-US" sz="2400" i="1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</a:t>
            </a:r>
            <a:r>
              <a:rPr lang="en-US" altLang="en-US" sz="1600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en-US" sz="2400" i="1" dirty="0" smtClean="0">
                <a:solidFill>
                  <a:srgbClr val="FF3300"/>
                </a:solidFill>
                <a:latin typeface="Times New Roman" pitchFamily="18" charset="0"/>
              </a:rPr>
              <a:t>t</a:t>
            </a:r>
            <a:endParaRPr lang="en-US" altLang="en-US" sz="2400" dirty="0" smtClean="0">
              <a:solidFill>
                <a:srgbClr val="FF33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	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 </a:t>
            </a:r>
            <a:r>
              <a:rPr lang="en-US" altLang="en-US" sz="1200" dirty="0" smtClean="0">
                <a:solidFill>
                  <a:srgbClr val="FF33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·</a:t>
            </a:r>
            <a:r>
              <a:rPr lang="en-US" altLang="en-US" sz="1200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 = 0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9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     </a:t>
            </a:r>
            <a:r>
              <a:rPr lang="en-US" altLang="en-US" sz="2000" dirty="0" smtClean="0">
                <a:solidFill>
                  <a:schemeClr val="accent2"/>
                </a:solidFill>
                <a:latin typeface="Times New Roman" pitchFamily="18" charset="0"/>
              </a:rPr>
              <a:t>Electric displacement </a:t>
            </a:r>
            <a:r>
              <a:rPr lang="en-US" altLang="en-US" sz="2000" b="1" i="1" dirty="0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en-US" altLang="en-US" sz="2000" dirty="0" smtClean="0">
                <a:solidFill>
                  <a:schemeClr val="accent2"/>
                </a:solidFill>
                <a:latin typeface="Times New Roman" pitchFamily="18" charset="0"/>
              </a:rPr>
              <a:t> is related to polarization density </a:t>
            </a:r>
            <a:r>
              <a:rPr lang="en-US" altLang="en-US" sz="2000" b="1" i="1" dirty="0" smtClean="0">
                <a:solidFill>
                  <a:schemeClr val="accent2"/>
                </a:solidFill>
                <a:latin typeface="Times New Roman" pitchFamily="18" charset="0"/>
              </a:rPr>
              <a:t>P</a:t>
            </a:r>
            <a:r>
              <a:rPr lang="en-US" altLang="en-US" sz="2000" dirty="0" smtClean="0">
                <a:solidFill>
                  <a:schemeClr val="accent2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i="1" dirty="0" smtClean="0">
                <a:solidFill>
                  <a:srgbClr val="FF3300"/>
                </a:solidFill>
              </a:rPr>
              <a:t>          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 = </a:t>
            </a:r>
            <a:r>
              <a:rPr lang="en-US" altLang="en-US" sz="2400" i="1" dirty="0" err="1" smtClean="0">
                <a:solidFill>
                  <a:srgbClr val="FF3300"/>
                </a:solidFill>
                <a:latin typeface="Symbol" pitchFamily="18" charset="2"/>
              </a:rPr>
              <a:t>e</a:t>
            </a:r>
            <a:r>
              <a:rPr lang="en-US" altLang="en-US" sz="2400" baseline="-25000" dirty="0" err="1" smtClean="0">
                <a:solidFill>
                  <a:srgbClr val="FF3300"/>
                </a:solidFill>
                <a:latin typeface="Times New Roman" pitchFamily="18" charset="0"/>
              </a:rPr>
              <a:t>o</a:t>
            </a:r>
            <a:r>
              <a:rPr lang="en-US" altLang="en-US" sz="2400" b="1" i="1" dirty="0" err="1" smtClean="0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 + 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P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 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= </a:t>
            </a:r>
            <a:r>
              <a:rPr lang="en-US" altLang="en-US" sz="2400" i="1" dirty="0" err="1" smtClean="0">
                <a:solidFill>
                  <a:schemeClr val="accent2"/>
                </a:solidFill>
                <a:latin typeface="Symbol" pitchFamily="18" charset="2"/>
              </a:rPr>
              <a:t>e</a:t>
            </a:r>
            <a:r>
              <a:rPr lang="en-US" altLang="en-US" sz="2400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o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(1+</a:t>
            </a:r>
            <a:r>
              <a:rPr lang="en-US" altLang="en-US" sz="2400" i="1" dirty="0" smtClean="0">
                <a:solidFill>
                  <a:schemeClr val="accent2"/>
                </a:solidFill>
                <a:latin typeface="Symbol" pitchFamily="18" charset="2"/>
              </a:rPr>
              <a:t>c</a:t>
            </a:r>
            <a:r>
              <a:rPr lang="en-US" altLang="en-US" sz="2400" baseline="-25000" dirty="0" smtClean="0">
                <a:solidFill>
                  <a:schemeClr val="accent2"/>
                </a:solidFill>
                <a:latin typeface="Times New Roman" pitchFamily="18" charset="0"/>
              </a:rPr>
              <a:t>e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itchFamily="18" charset="0"/>
              </a:rPr>
              <a:t>E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 = </a:t>
            </a:r>
            <a:r>
              <a:rPr lang="en-US" altLang="en-US" sz="2400" i="1" dirty="0" err="1" smtClean="0">
                <a:solidFill>
                  <a:schemeClr val="accent2"/>
                </a:solidFill>
                <a:latin typeface="Symbol" pitchFamily="18" charset="2"/>
              </a:rPr>
              <a:t>e</a:t>
            </a:r>
            <a:r>
              <a:rPr lang="en-US" altLang="en-US" sz="2400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o</a:t>
            </a:r>
            <a:r>
              <a:rPr lang="en-US" altLang="en-US" sz="2400" i="1" dirty="0" err="1" smtClean="0">
                <a:solidFill>
                  <a:schemeClr val="accent2"/>
                </a:solidFill>
                <a:latin typeface="Symbol" pitchFamily="18" charset="2"/>
              </a:rPr>
              <a:t>e</a:t>
            </a:r>
            <a:r>
              <a:rPr lang="en-US" altLang="en-US" sz="14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itchFamily="18" charset="0"/>
              </a:rPr>
              <a:t>E</a:t>
            </a:r>
            <a:endParaRPr lang="en-US" altLang="en-US" sz="2400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900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</a:rPr>
              <a:t>     </a:t>
            </a:r>
            <a:r>
              <a:rPr lang="en-US" altLang="en-US" sz="2000" dirty="0" smtClean="0">
                <a:solidFill>
                  <a:schemeClr val="accent2"/>
                </a:solidFill>
                <a:latin typeface="Times New Roman" pitchFamily="18" charset="0"/>
              </a:rPr>
              <a:t>Magnetic induction </a:t>
            </a:r>
            <a:r>
              <a:rPr lang="en-US" altLang="en-US" sz="2000" b="1" i="1" dirty="0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US" altLang="en-US" sz="2000" dirty="0" smtClean="0">
                <a:solidFill>
                  <a:schemeClr val="accent2"/>
                </a:solidFill>
                <a:latin typeface="Times New Roman" pitchFamily="18" charset="0"/>
              </a:rPr>
              <a:t> is related to magnetization density </a:t>
            </a:r>
            <a:r>
              <a:rPr lang="en-US" altLang="en-US" sz="2000" b="1" i="1" dirty="0" smtClean="0">
                <a:solidFill>
                  <a:schemeClr val="accent2"/>
                </a:solidFill>
                <a:latin typeface="Times New Roman" pitchFamily="18" charset="0"/>
              </a:rPr>
              <a:t>M</a:t>
            </a:r>
            <a:r>
              <a:rPr lang="en-US" altLang="en-US" sz="2000" dirty="0" smtClean="0">
                <a:solidFill>
                  <a:schemeClr val="accent2"/>
                </a:solidFill>
                <a:latin typeface="Times New Roman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i="1" dirty="0" smtClean="0">
                <a:solidFill>
                  <a:srgbClr val="FF3300"/>
                </a:solidFill>
              </a:rPr>
              <a:t>         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 = </a:t>
            </a:r>
            <a:r>
              <a:rPr lang="en-US" altLang="en-US" sz="2400" i="1" dirty="0" err="1" smtClean="0">
                <a:solidFill>
                  <a:srgbClr val="FF3300"/>
                </a:solidFill>
                <a:latin typeface="Symbol" pitchFamily="18" charset="2"/>
              </a:rPr>
              <a:t>m</a:t>
            </a:r>
            <a:r>
              <a:rPr lang="en-US" altLang="en-US" sz="2400" baseline="-25000" dirty="0" err="1" smtClean="0">
                <a:solidFill>
                  <a:srgbClr val="FF3300"/>
                </a:solidFill>
                <a:latin typeface="Times New Roman" pitchFamily="18" charset="0"/>
              </a:rPr>
              <a:t>o</a:t>
            </a:r>
            <a:r>
              <a:rPr lang="en-US" altLang="en-US" sz="2400" b="1" i="1" dirty="0" err="1" smtClean="0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 + </a:t>
            </a:r>
            <a:r>
              <a:rPr lang="en-US" altLang="en-US" sz="2400" b="1" i="1" dirty="0" smtClean="0">
                <a:solidFill>
                  <a:srgbClr val="FF3300"/>
                </a:solidFill>
                <a:latin typeface="Times New Roman" pitchFamily="18" charset="0"/>
              </a:rPr>
              <a:t>M</a:t>
            </a:r>
            <a:r>
              <a:rPr lang="en-US" altLang="en-US" sz="2400" dirty="0" smtClean="0">
                <a:solidFill>
                  <a:srgbClr val="FF3300"/>
                </a:solidFill>
                <a:latin typeface="Times New Roman" pitchFamily="18" charset="0"/>
              </a:rPr>
              <a:t> 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= </a:t>
            </a:r>
            <a:r>
              <a:rPr lang="en-US" altLang="en-US" sz="2400" i="1" dirty="0" err="1" smtClean="0">
                <a:solidFill>
                  <a:schemeClr val="accent2"/>
                </a:solidFill>
                <a:latin typeface="Symbol" pitchFamily="18" charset="2"/>
              </a:rPr>
              <a:t>m</a:t>
            </a:r>
            <a:r>
              <a:rPr lang="en-US" altLang="en-US" sz="2400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o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(1+</a:t>
            </a:r>
            <a:r>
              <a:rPr lang="en-US" altLang="en-US" sz="2400" i="1" dirty="0" smtClean="0">
                <a:solidFill>
                  <a:schemeClr val="accent2"/>
                </a:solidFill>
                <a:latin typeface="Symbol" pitchFamily="18" charset="2"/>
              </a:rPr>
              <a:t>c</a:t>
            </a:r>
            <a:r>
              <a:rPr lang="en-US" altLang="en-US" sz="2400" i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m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itchFamily="18" charset="0"/>
              </a:rPr>
              <a:t>H</a:t>
            </a:r>
            <a:r>
              <a:rPr lang="en-US" altLang="en-US" sz="2400" dirty="0" smtClean="0">
                <a:solidFill>
                  <a:schemeClr val="accent2"/>
                </a:solidFill>
                <a:latin typeface="Times New Roman" pitchFamily="18" charset="0"/>
              </a:rPr>
              <a:t> = </a:t>
            </a:r>
            <a:r>
              <a:rPr lang="en-US" altLang="en-US" sz="2400" i="1" dirty="0" smtClean="0">
                <a:solidFill>
                  <a:schemeClr val="accent2"/>
                </a:solidFill>
                <a:latin typeface="Symbol" pitchFamily="18" charset="2"/>
              </a:rPr>
              <a:t>m</a:t>
            </a:r>
            <a:r>
              <a:rPr lang="en-US" altLang="en-US" sz="2400" baseline="-25000" dirty="0" smtClean="0">
                <a:solidFill>
                  <a:schemeClr val="accent2"/>
                </a:solidFill>
                <a:latin typeface="Times New Roman" pitchFamily="18" charset="0"/>
              </a:rPr>
              <a:t>o</a:t>
            </a:r>
            <a:r>
              <a:rPr lang="en-US" altLang="en-US" sz="2400" i="1" dirty="0" smtClean="0">
                <a:solidFill>
                  <a:schemeClr val="accent2"/>
                </a:solidFill>
                <a:latin typeface="Symbol" pitchFamily="18" charset="2"/>
              </a:rPr>
              <a:t>m</a:t>
            </a:r>
            <a:r>
              <a:rPr lang="en-US" altLang="en-US" sz="12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chemeClr val="accent2"/>
                </a:solidFill>
                <a:latin typeface="Times New Roman" pitchFamily="18" charset="0"/>
              </a:rPr>
              <a:t>H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1000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2800" i="1" dirty="0" err="1" smtClean="0">
                <a:solidFill>
                  <a:srgbClr val="009900"/>
                </a:solidFill>
                <a:latin typeface="Symbol" pitchFamily="18" charset="2"/>
              </a:rPr>
              <a:t>r</a:t>
            </a:r>
            <a:r>
              <a:rPr lang="en-US" altLang="en-US" sz="2400" baseline="-28000" dirty="0" err="1" smtClean="0">
                <a:solidFill>
                  <a:srgbClr val="009900"/>
                </a:solidFill>
                <a:latin typeface="Times New Roman" pitchFamily="18" charset="0"/>
              </a:rPr>
              <a:t>free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, </a:t>
            </a:r>
            <a:r>
              <a:rPr lang="en-US" altLang="en-US" sz="2400" b="1" i="1" dirty="0" err="1" smtClean="0">
                <a:solidFill>
                  <a:srgbClr val="009900"/>
                </a:solidFill>
                <a:latin typeface="Times New Roman" pitchFamily="18" charset="0"/>
              </a:rPr>
              <a:t>J</a:t>
            </a:r>
            <a:r>
              <a:rPr lang="en-US" altLang="en-US" sz="2400" baseline="-25000" dirty="0" err="1" smtClean="0">
                <a:solidFill>
                  <a:srgbClr val="009900"/>
                </a:solidFill>
                <a:latin typeface="Times New Roman" pitchFamily="18" charset="0"/>
              </a:rPr>
              <a:t>free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, </a:t>
            </a:r>
            <a:r>
              <a:rPr lang="en-US" altLang="en-US" sz="2400" b="1" i="1" dirty="0" smtClean="0">
                <a:solidFill>
                  <a:srgbClr val="009900"/>
                </a:solidFill>
                <a:latin typeface="Times New Roman" pitchFamily="18" charset="0"/>
              </a:rPr>
              <a:t>P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, and</a:t>
            </a:r>
            <a:r>
              <a:rPr lang="en-US" altLang="en-US" sz="2400" b="1" dirty="0" smtClean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smtClean="0">
                <a:solidFill>
                  <a:srgbClr val="009900"/>
                </a:solidFill>
                <a:latin typeface="Times New Roman" pitchFamily="18" charset="0"/>
              </a:rPr>
              <a:t>M</a:t>
            </a:r>
            <a:r>
              <a:rPr lang="en-US" altLang="en-US" sz="1400" dirty="0" smtClean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smtClean="0">
                <a:solidFill>
                  <a:srgbClr val="009900"/>
                </a:solidFill>
                <a:latin typeface="Times New Roman" pitchFamily="18" charset="0"/>
              </a:rPr>
              <a:t>r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,</a:t>
            </a:r>
            <a:r>
              <a:rPr lang="en-US" altLang="en-US" sz="1200" dirty="0" smtClean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)</a:t>
            </a:r>
            <a:r>
              <a:rPr lang="en-US" altLang="en-US" sz="2400" b="1" i="1" dirty="0" smtClean="0">
                <a:solidFill>
                  <a:srgbClr val="009900"/>
                </a:solidFill>
              </a:rPr>
              <a:t> 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are the</a:t>
            </a:r>
            <a:r>
              <a:rPr lang="en-US" altLang="en-US" sz="2400" b="1" dirty="0" smtClean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en-US" sz="2400" b="1" i="1" u="sng" dirty="0" smtClean="0">
                <a:solidFill>
                  <a:srgbClr val="009900"/>
                </a:solidFill>
                <a:latin typeface="Times New Roman" pitchFamily="18" charset="0"/>
              </a:rPr>
              <a:t>sources</a:t>
            </a:r>
            <a:r>
              <a:rPr lang="en-US" altLang="en-US" sz="2400" b="1" dirty="0" smtClean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of radiation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1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i="1" dirty="0" smtClean="0">
                <a:solidFill>
                  <a:srgbClr val="009900"/>
                </a:solidFill>
                <a:latin typeface="Times New Roman" pitchFamily="18" charset="0"/>
              </a:rPr>
              <a:t>E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err="1" smtClean="0">
                <a:solidFill>
                  <a:srgbClr val="009900"/>
                </a:solidFill>
                <a:latin typeface="Times New Roman" pitchFamily="18" charset="0"/>
              </a:rPr>
              <a:t>r</a:t>
            </a:r>
            <a:r>
              <a:rPr lang="en-US" altLang="en-US" sz="2400" dirty="0" err="1" smtClean="0">
                <a:solidFill>
                  <a:srgbClr val="009900"/>
                </a:solidFill>
                <a:latin typeface="Times New Roman" pitchFamily="18" charset="0"/>
              </a:rPr>
              <a:t>,</a:t>
            </a:r>
            <a:r>
              <a:rPr lang="en-US" altLang="en-US" sz="2400" i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)</a:t>
            </a:r>
            <a:r>
              <a:rPr lang="en-US" altLang="en-US" sz="2400" b="1" i="1" dirty="0" smtClean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and</a:t>
            </a:r>
            <a:r>
              <a:rPr lang="en-US" altLang="en-US" sz="2400" b="1" i="1" dirty="0" smtClean="0">
                <a:solidFill>
                  <a:srgbClr val="009900"/>
                </a:solidFill>
                <a:latin typeface="Times New Roman" pitchFamily="18" charset="0"/>
              </a:rPr>
              <a:t> H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(</a:t>
            </a:r>
            <a:r>
              <a:rPr lang="en-US" altLang="en-US" sz="2400" b="1" i="1" dirty="0" err="1" smtClean="0">
                <a:solidFill>
                  <a:srgbClr val="009900"/>
                </a:solidFill>
                <a:latin typeface="Times New Roman" pitchFamily="18" charset="0"/>
              </a:rPr>
              <a:t>r</a:t>
            </a:r>
            <a:r>
              <a:rPr lang="en-US" altLang="en-US" sz="2400" dirty="0" err="1" smtClean="0">
                <a:solidFill>
                  <a:srgbClr val="009900"/>
                </a:solidFill>
                <a:latin typeface="Times New Roman" pitchFamily="18" charset="0"/>
              </a:rPr>
              <a:t>,</a:t>
            </a:r>
            <a:r>
              <a:rPr lang="en-US" altLang="en-US" sz="2400" i="1" dirty="0" err="1" smtClean="0">
                <a:solidFill>
                  <a:srgbClr val="009900"/>
                </a:solidFill>
                <a:latin typeface="Times New Roman" pitchFamily="18" charset="0"/>
              </a:rPr>
              <a:t>t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)</a:t>
            </a:r>
            <a:r>
              <a:rPr lang="en-US" altLang="en-US" sz="2400" b="1" i="1" dirty="0" smtClean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rgbClr val="009900"/>
                </a:solidFill>
                <a:latin typeface="Times New Roman" pitchFamily="18" charset="0"/>
              </a:rPr>
              <a:t>are the radiated</a:t>
            </a:r>
            <a:r>
              <a:rPr lang="en-US" altLang="en-US" sz="2400" b="1" dirty="0" smtClean="0">
                <a:solidFill>
                  <a:srgbClr val="009900"/>
                </a:solidFill>
                <a:latin typeface="Times New Roman" pitchFamily="18" charset="0"/>
              </a:rPr>
              <a:t> </a:t>
            </a:r>
            <a:r>
              <a:rPr lang="en-US" altLang="en-US" sz="2400" b="1" i="1" u="sng" dirty="0" smtClean="0">
                <a:solidFill>
                  <a:srgbClr val="009900"/>
                </a:solidFill>
                <a:latin typeface="Times New Roman" pitchFamily="18" charset="0"/>
              </a:rPr>
              <a:t>fields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822700" y="2051050"/>
            <a:ext cx="4002088" cy="13303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altLang="en-US" sz="2000">
                <a:latin typeface="Times New Roman" pitchFamily="18" charset="0"/>
              </a:rPr>
              <a:t> Exact equations (mathematically).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altLang="en-US" sz="2000">
                <a:latin typeface="Times New Roman" pitchFamily="18" charset="0"/>
              </a:rPr>
              <a:t> No small-scale averaging required.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ü"/>
            </a:pPr>
            <a:r>
              <a:rPr lang="en-US" altLang="en-US" sz="2000">
                <a:latin typeface="Times New Roman" pitchFamily="18" charset="0"/>
              </a:rPr>
              <a:t> Reducible to </a:t>
            </a:r>
            <a:r>
              <a:rPr lang="en-US" altLang="en-US" sz="2000" i="1">
                <a:latin typeface="Times New Roman" pitchFamily="18" charset="0"/>
              </a:rPr>
              <a:t>microscopic</a:t>
            </a:r>
            <a:r>
              <a:rPr lang="en-US" altLang="en-US" sz="2000">
                <a:latin typeface="Times New Roman" pitchFamily="18" charset="0"/>
              </a:rPr>
              <a:t> equations.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8229600" y="6413500"/>
            <a:ext cx="850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imes New Roman" pitchFamily="18" charset="0"/>
              </a:rPr>
              <a:t>3/14</a:t>
            </a:r>
            <a:endParaRPr lang="en-US" altLang="en-US" sz="1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2253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0"/>
            <a:ext cx="1531937" cy="191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5300663" y="1219200"/>
            <a:ext cx="220027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itchFamily="18" charset="0"/>
              </a:rPr>
              <a:t>James Clerk Maxwell (1831-1879)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2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en-US" sz="32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</a:t>
            </a:r>
            <a:r>
              <a:rPr lang="en-US" sz="32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 and </a:t>
            </a:r>
            <a:r>
              <a:rPr lang="en-US" sz="32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en-US" sz="140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en-US" sz="32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</a:t>
            </a:r>
            <a:r>
              <a:rPr lang="en-US" sz="32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 are replaced by equivalent</a:t>
            </a:r>
            <a:b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32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bound-charge and bound-current densities</a:t>
            </a: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8229600" y="6413500"/>
            <a:ext cx="850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imes New Roman" pitchFamily="18" charset="0"/>
              </a:rPr>
              <a:t>4/14</a:t>
            </a:r>
            <a:endParaRPr lang="en-US" altLang="en-US" sz="1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Text Box 3"/>
              <p:cNvSpPr txBox="1">
                <a:spLocks noChangeArrowheads="1"/>
              </p:cNvSpPr>
              <p:nvPr/>
            </p:nvSpPr>
            <p:spPr bwMode="auto">
              <a:xfrm>
                <a:off x="685800" y="2057400"/>
                <a:ext cx="7848600" cy="42705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b="0" i="1" dirty="0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en-US" sz="2400" i="1" dirty="0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e</m:t>
                          </m:r>
                          <m: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en-US" sz="2400" b="0" i="0" dirty="0" smtClean="0">
                              <a:solidFill>
                                <a:schemeClr val="accent2"/>
                              </a:solidFill>
                              <a:latin typeface="Cambria Math"/>
                              <a:ea typeface="Cambria Math"/>
                            </a:rPr>
                            <m:t>bound</m:t>
                          </m:r>
                        </m:sub>
                      </m:sSub>
                      <m:r>
                        <a:rPr lang="en-US" altLang="en-US" sz="2400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altLang="en-US" sz="2400" b="1" i="1" dirty="0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𝜵</m:t>
                      </m:r>
                      <m:r>
                        <a:rPr lang="en-US" altLang="en-US" sz="2400" b="1" i="1" dirty="0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altLang="en-US" sz="2400" b="1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𝑷</m:t>
                      </m:r>
                      <m:r>
                        <a:rPr lang="en-US" altLang="en-US" sz="2400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(</m:t>
                      </m:r>
                      <m:r>
                        <a:rPr lang="en-US" altLang="en-US" sz="2400" b="1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altLang="en-US" sz="2400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, </m:t>
                      </m:r>
                      <m:r>
                        <a:rPr lang="en-US" altLang="en-US" sz="2400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altLang="en-US" sz="2400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solidFill>
                    <a:schemeClr val="accent2"/>
                  </a:solidFill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000" dirty="0">
                  <a:solidFill>
                    <a:schemeClr val="accent2"/>
                  </a:solidFill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i="1" dirty="0">
                    <a:solidFill>
                      <a:schemeClr val="accent2"/>
                    </a:solidFill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sz="2400" b="1" i="1" dirty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en-US" sz="2400" b="1" i="1" dirty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𝑱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en-US" sz="2400" b="0" i="0" dirty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e</m:t>
                        </m:r>
                        <m:r>
                          <a:rPr lang="en-US" altLang="en-US" sz="2400" b="0" i="0" dirty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altLang="en-US" sz="2400" b="0" i="0" dirty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bound</m:t>
                        </m:r>
                      </m:sub>
                      <m:sup>
                        <m:d>
                          <m:dPr>
                            <m:ctrlPr>
                              <a:rPr lang="en-US" altLang="en-US" sz="2400" b="1" i="1" dirty="0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en-US" sz="2400" b="0" i="0" dirty="0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pol</m:t>
                            </m:r>
                          </m:e>
                        </m:d>
                      </m:sup>
                    </m:sSubSup>
                    <m:r>
                      <a:rPr lang="en-US" altLang="en-US" sz="2400" i="1" dirty="0">
                        <a:solidFill>
                          <a:schemeClr val="accent2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i="1" dirty="0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sym typeface="Symbol" pitchFamily="18" charset="2"/>
                      </a:rPr>
                      <m:t>𝜕</m:t>
                    </m:r>
                    <m:r>
                      <a:rPr lang="en-US" altLang="en-US" sz="2400" b="1" i="1" dirty="0">
                        <a:solidFill>
                          <a:schemeClr val="accent2"/>
                        </a:solidFill>
                        <a:latin typeface="Cambria Math"/>
                      </a:rPr>
                      <m:t>𝑷</m:t>
                    </m:r>
                    <m:r>
                      <a:rPr lang="en-US" altLang="en-US" sz="2400" i="1" dirty="0">
                        <a:solidFill>
                          <a:schemeClr val="accent2"/>
                        </a:solidFill>
                        <a:latin typeface="Cambria Math"/>
                      </a:rPr>
                      <m:t>(</m:t>
                    </m:r>
                    <m:r>
                      <a:rPr lang="en-US" altLang="en-US" sz="2400" b="1" i="1" dirty="0">
                        <a:solidFill>
                          <a:schemeClr val="accent2"/>
                        </a:solidFill>
                        <a:latin typeface="Cambria Math"/>
                      </a:rPr>
                      <m:t>𝒓</m:t>
                    </m:r>
                    <m:r>
                      <a:rPr lang="en-US" altLang="en-US" sz="2400" i="1" dirty="0">
                        <a:solidFill>
                          <a:schemeClr val="accent2"/>
                        </a:solidFill>
                        <a:latin typeface="Cambria Math"/>
                      </a:rPr>
                      <m:t>,</m:t>
                    </m:r>
                    <m:r>
                      <a:rPr lang="en-US" altLang="en-US" sz="2400" i="1" dirty="0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  <m:r>
                      <a:rPr lang="en-US" altLang="en-US" sz="2400" i="1" dirty="0">
                        <a:solidFill>
                          <a:schemeClr val="accent2"/>
                        </a:solidFill>
                        <a:latin typeface="Cambria Math"/>
                      </a:rPr>
                      <m:t>)/</m:t>
                    </m:r>
                    <m:r>
                      <a:rPr lang="en-US" altLang="en-US" sz="2400" i="1" dirty="0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sym typeface="Symbol" pitchFamily="18" charset="2"/>
                      </a:rPr>
                      <m:t>𝜕</m:t>
                    </m:r>
                    <m:r>
                      <a:rPr lang="en-US" altLang="en-US" sz="2400" i="1" dirty="0">
                        <a:solidFill>
                          <a:schemeClr val="accent2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en-US" altLang="en-US" sz="2400" i="1" dirty="0">
                  <a:solidFill>
                    <a:schemeClr val="accent2"/>
                  </a:solidFill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000" i="1" dirty="0">
                  <a:solidFill>
                    <a:schemeClr val="accent2"/>
                  </a:solidFill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i="1" dirty="0">
                    <a:solidFill>
                      <a:schemeClr val="accent2"/>
                    </a:solidFill>
                    <a:latin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sz="2400" b="1" i="1" dirty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altLang="en-US" sz="2400" b="1" i="1" dirty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𝑱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en-US" sz="2400" b="0" i="0" dirty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e</m:t>
                        </m:r>
                        <m:r>
                          <a:rPr lang="en-US" altLang="en-US" sz="2400" b="0" i="0" dirty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altLang="en-US" sz="2400" b="0" i="0" dirty="0" smtClean="0">
                            <a:solidFill>
                              <a:schemeClr val="accent2"/>
                            </a:solidFill>
                            <a:latin typeface="Cambria Math"/>
                          </a:rPr>
                          <m:t>bound</m:t>
                        </m:r>
                      </m:sub>
                      <m:sup>
                        <m:d>
                          <m:dPr>
                            <m:ctrlPr>
                              <a:rPr lang="en-US" altLang="en-US" sz="2400" b="1" i="1" dirty="0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en-US" sz="2400" b="0" i="0" dirty="0" smtClean="0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mag</m:t>
                            </m:r>
                          </m:e>
                        </m:d>
                      </m:sup>
                    </m:sSubSup>
                    <m:r>
                      <a:rPr lang="en-US" altLang="en-US" sz="2400" i="1" dirty="0">
                        <a:solidFill>
                          <a:schemeClr val="accent2"/>
                        </a:solidFill>
                        <a:latin typeface="Cambria Math"/>
                      </a:rPr>
                      <m:t>=</m:t>
                    </m:r>
                    <m:sSubSup>
                      <m:sSubSupPr>
                        <m:ctrlPr>
                          <a:rPr lang="en-US" altLang="en-US" sz="2400" b="1" i="1" dirty="0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</a:rPr>
                        </m:ctrlPr>
                      </m:sSubSupPr>
                      <m:e>
                        <m:r>
                          <a:rPr lang="en-US" altLang="en-US" sz="2400" i="1" dirty="0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altLang="en-US" sz="2400" b="0" i="0" dirty="0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  <m:sup>
                        <m:r>
                          <a:rPr lang="en-US" altLang="en-US" sz="2400" b="0" i="0" dirty="0" smtClean="0">
                            <a:solidFill>
                              <a:schemeClr val="accent2"/>
                            </a:solidFill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bSup>
                    <m:r>
                      <a:rPr lang="en-US" altLang="en-US" sz="2400" b="1" i="1" dirty="0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sym typeface="Symbol" pitchFamily="18" charset="2"/>
                      </a:rPr>
                      <m:t>𝜵</m:t>
                    </m:r>
                    <m:r>
                      <a:rPr lang="en-US" altLang="en-US" sz="2400" b="1" i="1" dirty="0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sym typeface="Symbol" pitchFamily="18" charset="2"/>
                      </a:rPr>
                      <m:t>×</m:t>
                    </m:r>
                    <m:r>
                      <a:rPr lang="en-US" altLang="en-US" sz="2400" b="1" i="1" dirty="0">
                        <a:solidFill>
                          <a:schemeClr val="accent2"/>
                        </a:solidFill>
                        <a:latin typeface="Cambria Math"/>
                      </a:rPr>
                      <m:t>𝑴</m:t>
                    </m:r>
                  </m:oMath>
                </a14:m>
                <a:endParaRPr lang="en-US" altLang="en-US" sz="2400" b="1" i="1" dirty="0">
                  <a:solidFill>
                    <a:schemeClr val="accent2"/>
                  </a:solidFill>
                  <a:latin typeface="Times New Roman" pitchFamily="18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400" dirty="0">
                  <a:solidFill>
                    <a:schemeClr val="accent2"/>
                  </a:solidFill>
                  <a:latin typeface="Times New Roman" pitchFamily="18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400" dirty="0"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b="0" i="1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en-US" sz="2400" i="1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altLang="en-US" sz="2400" b="0" i="1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altLang="en-US" sz="2400" b="1" i="1" dirty="0" smtClean="0">
                          <a:solidFill>
                            <a:srgbClr val="FF3300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𝜵</m:t>
                      </m:r>
                      <m:r>
                        <a:rPr lang="en-US" altLang="en-US" sz="2400" b="1" i="1" dirty="0" smtClean="0">
                          <a:solidFill>
                            <a:srgbClr val="FF3300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∙</m:t>
                      </m:r>
                      <m:r>
                        <a:rPr lang="en-US" altLang="en-US" sz="2400" b="1" i="1" dirty="0">
                          <a:solidFill>
                            <a:srgbClr val="FF3300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altLang="en-US" sz="2400" i="1" dirty="0">
                          <a:solidFill>
                            <a:srgbClr val="FF33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en-US" sz="2400" b="0" i="1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en-US" sz="2400" i="1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sz="2400" b="0" i="0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free</m:t>
                          </m:r>
                        </m:sub>
                      </m:sSub>
                      <m:r>
                        <a:rPr lang="en-US" altLang="en-US" sz="2400" b="1" i="1" dirty="0">
                          <a:solidFill>
                            <a:srgbClr val="FF33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b="0" i="1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en-US" sz="2400" i="1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𝜌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sz="2400" b="0" i="0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e</m:t>
                          </m:r>
                          <m:r>
                            <a:rPr lang="en-US" altLang="en-US" sz="2400" b="0" i="0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en-US" sz="2400" b="0" i="0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bound</m:t>
                          </m:r>
                        </m:sub>
                      </m:sSub>
                    </m:oMath>
                  </m:oMathPara>
                </a14:m>
                <a:endParaRPr lang="en-US" altLang="en-US" sz="2400" baseline="30000" dirty="0">
                  <a:solidFill>
                    <a:srgbClr val="FF3300"/>
                  </a:solidFill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000" dirty="0">
                  <a:solidFill>
                    <a:srgbClr val="FF3300"/>
                  </a:solidFill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rgbClr val="FF3300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𝜵</m:t>
                      </m:r>
                      <m:r>
                        <a:rPr lang="en-US" altLang="en-US" sz="2400" b="1" i="1" dirty="0" smtClean="0">
                          <a:solidFill>
                            <a:srgbClr val="FF3300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×</m:t>
                      </m:r>
                      <m:r>
                        <a:rPr lang="de-DE" altLang="en-US" sz="2400" b="1" i="1" dirty="0">
                          <a:solidFill>
                            <a:srgbClr val="FF3300"/>
                          </a:solidFill>
                          <a:latin typeface="Cambria Math"/>
                        </a:rPr>
                        <m:t>𝑩</m:t>
                      </m:r>
                      <m:r>
                        <a:rPr lang="de-DE" altLang="en-US" sz="2400" i="1" dirty="0">
                          <a:solidFill>
                            <a:srgbClr val="FF33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en-US" sz="2400" i="1" dirty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en-US" sz="2400" i="1" dirty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altLang="en-US" sz="2400" i="1" dirty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de-DE" altLang="en-US" sz="2400" i="1" dirty="0" smtClean="0">
                              <a:solidFill>
                                <a:srgbClr val="FF33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en-US" sz="2400" b="1" i="1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de-DE" altLang="en-US" sz="2400" b="1" i="1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𝑱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en-US" sz="2400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free</m:t>
                              </m:r>
                            </m:sub>
                          </m:sSub>
                          <m:r>
                            <a:rPr lang="de-DE" altLang="en-US" sz="2400" b="1" i="1" dirty="0">
                              <a:solidFill>
                                <a:srgbClr val="FF3300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altLang="en-US" sz="2400" b="1" i="1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altLang="en-US" sz="2400" b="1" i="1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𝑱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en-US" sz="2400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e</m:t>
                              </m:r>
                              <m:r>
                                <a:rPr lang="en-US" altLang="en-US" sz="2400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400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bound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n-US" altLang="en-US" sz="2400" b="1" i="1" dirty="0">
                                      <a:solidFill>
                                        <a:srgbClr val="FF33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en-US" sz="2400" dirty="0">
                                      <a:solidFill>
                                        <a:srgbClr val="FF3300"/>
                                      </a:solidFill>
                                      <a:latin typeface="Cambria Math"/>
                                    </a:rPr>
                                    <m:t>pol</m:t>
                                  </m:r>
                                </m:e>
                              </m:d>
                            </m:sup>
                          </m:sSubSup>
                          <m:r>
                            <a:rPr lang="de-DE" altLang="en-US" sz="2400" b="1" i="1" dirty="0">
                              <a:solidFill>
                                <a:srgbClr val="FF3300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altLang="en-US" sz="2400" b="1" i="1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altLang="en-US" sz="2400" b="1" i="1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𝑱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en-US" sz="2400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e</m:t>
                              </m:r>
                              <m:r>
                                <a:rPr lang="en-US" altLang="en-US" sz="2400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altLang="en-US" sz="2400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bound</m:t>
                              </m:r>
                            </m:sub>
                            <m:sup>
                              <m:d>
                                <m:dPr>
                                  <m:ctrlPr>
                                    <a:rPr lang="en-US" altLang="en-US" sz="2400" b="1" i="1" dirty="0">
                                      <a:solidFill>
                                        <a:srgbClr val="FF33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en-US" sz="2400" dirty="0">
                                      <a:solidFill>
                                        <a:srgbClr val="FF3300"/>
                                      </a:solidFill>
                                      <a:latin typeface="Cambria Math"/>
                                    </a:rPr>
                                    <m:t>mag</m:t>
                                  </m:r>
                                </m:e>
                              </m:d>
                            </m:sup>
                          </m:sSubSup>
                        </m:e>
                      </m:d>
                      <m:r>
                        <a:rPr lang="de-DE" altLang="en-US" sz="2400" b="1" i="1" dirty="0">
                          <a:solidFill>
                            <a:srgbClr val="FF33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en-US" sz="2400" i="1" dirty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en-US" sz="2400" i="1" dirty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altLang="en-US" sz="2400" i="1" dirty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altLang="en-US" sz="2400" i="1" dirty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en-US" sz="2400" i="1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altLang="en-US" sz="2400" i="1" dirty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en-US" altLang="en-US" sz="2400" i="1" dirty="0" smtClean="0">
                          <a:solidFill>
                            <a:srgbClr val="FF3300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𝜕</m:t>
                      </m:r>
                      <m:r>
                        <a:rPr lang="de-DE" altLang="en-US" sz="2400" b="1" i="1" dirty="0">
                          <a:solidFill>
                            <a:srgbClr val="FF3300"/>
                          </a:solidFill>
                          <a:latin typeface="Cambria Math"/>
                        </a:rPr>
                        <m:t>𝑬</m:t>
                      </m:r>
                      <m:r>
                        <a:rPr lang="de-DE" altLang="en-US" sz="2400" i="1" dirty="0">
                          <a:solidFill>
                            <a:srgbClr val="FF3300"/>
                          </a:solidFill>
                          <a:latin typeface="Cambria Math"/>
                        </a:rPr>
                        <m:t>/</m:t>
                      </m:r>
                      <m:r>
                        <a:rPr lang="en-US" altLang="en-US" sz="2400" i="1" dirty="0" smtClean="0">
                          <a:solidFill>
                            <a:srgbClr val="FF3300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𝜕</m:t>
                      </m:r>
                      <m:r>
                        <a:rPr lang="de-DE" altLang="en-US" sz="2400" i="1" dirty="0">
                          <a:solidFill>
                            <a:srgbClr val="FF33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de-DE" altLang="en-US" sz="2400" i="1" dirty="0">
                  <a:solidFill>
                    <a:srgbClr val="FF3300"/>
                  </a:solidFill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de-DE" altLang="en-US" sz="1000" dirty="0">
                  <a:solidFill>
                    <a:srgbClr val="FF3300"/>
                  </a:solidFill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rgbClr val="FF3300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𝜵</m:t>
                      </m:r>
                      <m:r>
                        <a:rPr lang="en-US" altLang="en-US" sz="2400" b="1" i="1" dirty="0" smtClean="0">
                          <a:solidFill>
                            <a:srgbClr val="FF3300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×</m:t>
                      </m:r>
                      <m:r>
                        <a:rPr lang="en-US" altLang="en-US" sz="2400" b="1" i="1" dirty="0">
                          <a:solidFill>
                            <a:srgbClr val="FF3300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altLang="en-US" sz="2400" i="1" dirty="0">
                          <a:solidFill>
                            <a:srgbClr val="FF33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altLang="en-US" sz="1200" i="1" dirty="0">
                          <a:solidFill>
                            <a:srgbClr val="FF33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i="1" dirty="0" smtClean="0">
                          <a:solidFill>
                            <a:srgbClr val="FF3300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𝜕</m:t>
                      </m:r>
                      <m:r>
                        <a:rPr lang="en-US" altLang="en-US" sz="2400" b="1" i="1" dirty="0">
                          <a:solidFill>
                            <a:srgbClr val="FF3300"/>
                          </a:solidFill>
                          <a:latin typeface="Cambria Math"/>
                        </a:rPr>
                        <m:t>𝑩</m:t>
                      </m:r>
                      <m:r>
                        <a:rPr lang="en-US" altLang="en-US" sz="2400" i="1" dirty="0">
                          <a:solidFill>
                            <a:srgbClr val="FF3300"/>
                          </a:solidFill>
                          <a:latin typeface="Cambria Math"/>
                        </a:rPr>
                        <m:t>/</m:t>
                      </m:r>
                      <m:r>
                        <a:rPr lang="en-US" altLang="en-US" sz="2400" i="1" dirty="0" smtClean="0">
                          <a:solidFill>
                            <a:srgbClr val="FF3300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𝜕</m:t>
                      </m:r>
                      <m:r>
                        <a:rPr lang="en-US" altLang="en-US" sz="2400" i="1" dirty="0">
                          <a:solidFill>
                            <a:srgbClr val="FF33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US" altLang="en-US" sz="2400" i="1" dirty="0">
                  <a:solidFill>
                    <a:srgbClr val="FF3300"/>
                  </a:solidFill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ja-JP" sz="1000" dirty="0">
                  <a:solidFill>
                    <a:srgbClr val="FF3300"/>
                  </a:solidFill>
                  <a:latin typeface="Times New Roman" pitchFamily="18" charset="0"/>
                  <a:ea typeface="ＭＳ Ｐゴシック" pitchFamily="34" charset="-128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b="1" i="1" dirty="0" smtClean="0">
                          <a:solidFill>
                            <a:srgbClr val="FF3300"/>
                          </a:solidFill>
                          <a:latin typeface="Cambria Math"/>
                          <a:ea typeface="ＭＳ Ｐゴシック" pitchFamily="34" charset="-128"/>
                          <a:sym typeface="Symbol" pitchFamily="18" charset="2"/>
                        </a:rPr>
                        <m:t>𝜵</m:t>
                      </m:r>
                      <m:r>
                        <a:rPr lang="ja-JP" altLang="en-US" sz="2400" b="1" i="1" dirty="0" smtClean="0">
                          <a:solidFill>
                            <a:srgbClr val="FF3300"/>
                          </a:solidFill>
                          <a:latin typeface="Cambria Math"/>
                          <a:ea typeface="ＭＳ Ｐゴシック" pitchFamily="34" charset="-128"/>
                          <a:sym typeface="Symbol" pitchFamily="18" charset="2"/>
                        </a:rPr>
                        <m:t>∙</m:t>
                      </m:r>
                      <m:r>
                        <a:rPr lang="en-US" altLang="ja-JP" sz="2400" b="1" i="1" dirty="0">
                          <a:solidFill>
                            <a:srgbClr val="FF3300"/>
                          </a:solidFill>
                          <a:latin typeface="Cambria Math"/>
                          <a:ea typeface="ＭＳ Ｐゴシック" pitchFamily="34" charset="-128"/>
                        </a:rPr>
                        <m:t>𝑩</m:t>
                      </m:r>
                      <m:r>
                        <a:rPr lang="en-US" altLang="ja-JP" sz="2400" i="1" dirty="0">
                          <a:solidFill>
                            <a:srgbClr val="FF3300"/>
                          </a:solidFill>
                          <a:latin typeface="Cambria Math"/>
                          <a:ea typeface="ＭＳ Ｐゴシック" pitchFamily="34" charset="-128"/>
                        </a:rPr>
                        <m:t> = 0</m:t>
                      </m:r>
                    </m:oMath>
                  </m:oMathPara>
                </a14:m>
                <a:endParaRPr lang="en-US" altLang="en-US" sz="2400" dirty="0">
                  <a:solidFill>
                    <a:srgbClr val="FF33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4505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2057400"/>
                <a:ext cx="7848600" cy="427052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4114800" y="3810000"/>
            <a:ext cx="2790826" cy="802005"/>
            <a:chOff x="4114800" y="3810000"/>
            <a:chExt cx="2790826" cy="802005"/>
          </a:xfrm>
        </p:grpSpPr>
        <p:sp>
          <p:nvSpPr>
            <p:cNvPr id="2" name="Oval 1"/>
            <p:cNvSpPr/>
            <p:nvPr/>
          </p:nvSpPr>
          <p:spPr>
            <a:xfrm>
              <a:off x="4114800" y="4200525"/>
              <a:ext cx="2190751" cy="411480"/>
            </a:xfrm>
            <a:prstGeom prst="ellipse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5991226" y="3810000"/>
                  <a:ext cx="914400" cy="52322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9144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𝜌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total</m:t>
                            </m:r>
                          </m:sub>
                        </m:sSub>
                      </m:oMath>
                    </m:oMathPara>
                  </a14:m>
                  <a:endParaRPr lang="en-US" sz="28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91226" y="3810000"/>
                  <a:ext cx="914400" cy="52322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/>
          <p:cNvGrpSpPr/>
          <p:nvPr/>
        </p:nvGrpSpPr>
        <p:grpSpPr>
          <a:xfrm>
            <a:off x="2600325" y="4695825"/>
            <a:ext cx="3790951" cy="951845"/>
            <a:chOff x="2600325" y="4695825"/>
            <a:chExt cx="3790951" cy="951845"/>
          </a:xfrm>
        </p:grpSpPr>
        <p:sp>
          <p:nvSpPr>
            <p:cNvPr id="7" name="Oval 6"/>
            <p:cNvSpPr/>
            <p:nvPr/>
          </p:nvSpPr>
          <p:spPr>
            <a:xfrm>
              <a:off x="2600325" y="4695825"/>
              <a:ext cx="3790951" cy="539770"/>
            </a:xfrm>
            <a:prstGeom prst="ellipse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600325" y="5124450"/>
                  <a:ext cx="914400" cy="52322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9144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800" b="0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𝑱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solidFill>
                                  <a:srgbClr val="00B050"/>
                                </a:solidFill>
                                <a:latin typeface="Cambria Math"/>
                                <a:ea typeface="Cambria Math"/>
                              </a:rPr>
                              <m:t>total</m:t>
                            </m:r>
                          </m:sub>
                        </m:sSub>
                      </m:oMath>
                    </m:oMathPara>
                  </a14:m>
                  <a:endParaRPr lang="en-US" sz="2800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0325" y="5124450"/>
                  <a:ext cx="914400" cy="52322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7" name="Group 3"/>
          <p:cNvGrpSpPr>
            <a:grpSpLocks/>
          </p:cNvGrpSpPr>
          <p:nvPr/>
        </p:nvGrpSpPr>
        <p:grpSpPr bwMode="auto">
          <a:xfrm>
            <a:off x="0" y="1082675"/>
            <a:ext cx="2120900" cy="1935163"/>
            <a:chOff x="424" y="840"/>
            <a:chExt cx="1384" cy="1334"/>
          </a:xfrm>
        </p:grpSpPr>
        <p:sp>
          <p:nvSpPr>
            <p:cNvPr id="25626" name="Oval 4"/>
            <p:cNvSpPr>
              <a:spLocks noChangeArrowheads="1"/>
            </p:cNvSpPr>
            <p:nvPr/>
          </p:nvSpPr>
          <p:spPr bwMode="auto">
            <a:xfrm>
              <a:off x="928" y="1600"/>
              <a:ext cx="144" cy="144"/>
            </a:xfrm>
            <a:prstGeom prst="ellipse">
              <a:avLst/>
            </a:prstGeom>
            <a:solidFill>
              <a:srgbClr val="99CC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5627" name="Line 5"/>
            <p:cNvSpPr>
              <a:spLocks noChangeShapeType="1"/>
            </p:cNvSpPr>
            <p:nvPr/>
          </p:nvSpPr>
          <p:spPr bwMode="auto">
            <a:xfrm flipV="1">
              <a:off x="1008" y="1504"/>
              <a:ext cx="576" cy="173"/>
            </a:xfrm>
            <a:prstGeom prst="line">
              <a:avLst/>
            </a:prstGeom>
            <a:noFill/>
            <a:ln w="44450">
              <a:solidFill>
                <a:srgbClr val="008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8" name="Line 6"/>
            <p:cNvSpPr>
              <a:spLocks noChangeShapeType="1"/>
            </p:cNvSpPr>
            <p:nvPr/>
          </p:nvSpPr>
          <p:spPr bwMode="auto">
            <a:xfrm flipV="1">
              <a:off x="1000" y="1096"/>
              <a:ext cx="0" cy="57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9" name="Line 7"/>
            <p:cNvSpPr>
              <a:spLocks noChangeShapeType="1"/>
            </p:cNvSpPr>
            <p:nvPr/>
          </p:nvSpPr>
          <p:spPr bwMode="auto">
            <a:xfrm flipH="1">
              <a:off x="624" y="1664"/>
              <a:ext cx="384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30" name="Text Box 8"/>
            <p:cNvSpPr txBox="1">
              <a:spLocks noChangeArrowheads="1"/>
            </p:cNvSpPr>
            <p:nvPr/>
          </p:nvSpPr>
          <p:spPr bwMode="auto">
            <a:xfrm>
              <a:off x="1568" y="1344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solidFill>
                    <a:srgbClr val="008000"/>
                  </a:solidFill>
                  <a:latin typeface="Times New Roman" pitchFamily="18" charset="0"/>
                </a:rPr>
                <a:t>V</a:t>
              </a:r>
            </a:p>
          </p:txBody>
        </p:sp>
        <p:sp>
          <p:nvSpPr>
            <p:cNvPr id="25631" name="Text Box 9"/>
            <p:cNvSpPr txBox="1">
              <a:spLocks noChangeArrowheads="1"/>
            </p:cNvSpPr>
            <p:nvPr/>
          </p:nvSpPr>
          <p:spPr bwMode="auto">
            <a:xfrm>
              <a:off x="896" y="840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solidFill>
                    <a:srgbClr val="FF3300"/>
                  </a:solidFill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25632" name="Text Box 10"/>
            <p:cNvSpPr txBox="1">
              <a:spLocks noChangeArrowheads="1"/>
            </p:cNvSpPr>
            <p:nvPr/>
          </p:nvSpPr>
          <p:spPr bwMode="auto">
            <a:xfrm>
              <a:off x="424" y="1944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solidFill>
                    <a:srgbClr val="FF3300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25633" name="Text Box 11"/>
            <p:cNvSpPr txBox="1">
              <a:spLocks noChangeArrowheads="1"/>
            </p:cNvSpPr>
            <p:nvPr/>
          </p:nvSpPr>
          <p:spPr bwMode="auto">
            <a:xfrm>
              <a:off x="944" y="1688"/>
              <a:ext cx="240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 i="1">
                  <a:solidFill>
                    <a:srgbClr val="008000"/>
                  </a:solidFill>
                  <a:latin typeface="Times New Roman" pitchFamily="18" charset="0"/>
                </a:rPr>
                <a:t>q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2476" name="Rectangle 12"/>
              <p:cNvSpPr>
                <a:spLocks noChangeArrowheads="1"/>
              </p:cNvSpPr>
              <p:nvPr/>
            </p:nvSpPr>
            <p:spPr bwMode="auto">
              <a:xfrm>
                <a:off x="3048000" y="1676400"/>
                <a:ext cx="3448050" cy="4924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1" i="1" dirty="0" smtClean="0">
                          <a:solidFill>
                            <a:schemeClr val="accent2"/>
                          </a:solidFill>
                          <a:latin typeface="Cambria Math"/>
                        </a:rPr>
                        <m:t>𝒇</m:t>
                      </m:r>
                      <m:r>
                        <a:rPr lang="en-US" altLang="en-US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𝑞</m:t>
                      </m:r>
                      <m:r>
                        <a:rPr lang="en-US" altLang="en-US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(</m:t>
                      </m:r>
                      <m:r>
                        <a:rPr lang="en-US" altLang="en-US" b="1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altLang="en-US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b="1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𝑽</m:t>
                      </m:r>
                      <m:r>
                        <a:rPr lang="en-US" altLang="en-US" i="1" dirty="0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×</m:t>
                      </m:r>
                      <m:r>
                        <a:rPr lang="en-US" altLang="en-US" b="1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𝑩</m:t>
                      </m:r>
                      <m:r>
                        <a:rPr lang="en-US" altLang="en-US" i="1" dirty="0">
                          <a:solidFill>
                            <a:schemeClr val="accent2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en-US" dirty="0">
                  <a:solidFill>
                    <a:schemeClr val="accent2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62476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0" y="1676400"/>
                <a:ext cx="3448050" cy="49244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604" name="Text Box 21"/>
          <p:cNvSpPr txBox="1">
            <a:spLocks noChangeArrowheads="1"/>
          </p:cNvSpPr>
          <p:nvPr/>
        </p:nvSpPr>
        <p:spPr bwMode="auto">
          <a:xfrm>
            <a:off x="8229600" y="6413500"/>
            <a:ext cx="850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imes New Roman" pitchFamily="18" charset="0"/>
              </a:rPr>
              <a:t>5/14</a:t>
            </a:r>
            <a:endParaRPr lang="en-US" altLang="en-US" sz="1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62486" name="Rectangle 22"/>
          <p:cNvSpPr>
            <a:spLocks noGrp="1" noChangeArrowheads="1"/>
          </p:cNvSpPr>
          <p:nvPr>
            <p:ph type="title"/>
          </p:nvPr>
        </p:nvSpPr>
        <p:spPr>
          <a:xfrm>
            <a:off x="1165225" y="101600"/>
            <a:ext cx="6302375" cy="11430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Lorentz Force (and Torque) in the Presence of </a:t>
            </a:r>
            <a:r>
              <a:rPr lang="en-US" sz="32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</a:t>
            </a:r>
            <a:r>
              <a:rPr lang="en-US" sz="180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en-US" sz="32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</a:t>
            </a: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</a:t>
            </a:r>
            <a:r>
              <a:rPr lang="en-US" sz="3200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 and </a:t>
            </a:r>
            <a:r>
              <a:rPr lang="en-US" sz="32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</a:t>
            </a:r>
            <a:r>
              <a:rPr lang="en-US" sz="32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</a:t>
            </a: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</a:t>
            </a:r>
            <a:r>
              <a:rPr lang="en-US" sz="3200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</a:t>
            </a: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</a:t>
            </a:r>
          </a:p>
        </p:txBody>
      </p:sp>
      <p:grpSp>
        <p:nvGrpSpPr>
          <p:cNvPr id="62498" name="Group 34"/>
          <p:cNvGrpSpPr>
            <a:grpSpLocks/>
          </p:cNvGrpSpPr>
          <p:nvPr/>
        </p:nvGrpSpPr>
        <p:grpSpPr bwMode="auto">
          <a:xfrm>
            <a:off x="990600" y="2971800"/>
            <a:ext cx="7543800" cy="1828800"/>
            <a:chOff x="624" y="2016"/>
            <a:chExt cx="4752" cy="1152"/>
          </a:xfrm>
        </p:grpSpPr>
        <p:sp>
          <p:nvSpPr>
            <p:cNvPr id="25618" name="Text Box 14"/>
            <p:cNvSpPr txBox="1">
              <a:spLocks noChangeArrowheads="1"/>
            </p:cNvSpPr>
            <p:nvPr/>
          </p:nvSpPr>
          <p:spPr bwMode="auto">
            <a:xfrm>
              <a:off x="931" y="2064"/>
              <a:ext cx="439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i="1">
                  <a:solidFill>
                    <a:srgbClr val="CC3300"/>
                  </a:solidFill>
                  <a:latin typeface="Times New Roman" pitchFamily="18" charset="0"/>
                </a:rPr>
                <a:t>F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(</a:t>
              </a:r>
              <a:r>
                <a:rPr lang="en-US" altLang="en-US" b="1" i="1">
                  <a:solidFill>
                    <a:srgbClr val="CC3300"/>
                  </a:solidFill>
                  <a:latin typeface="Times New Roman" pitchFamily="18" charset="0"/>
                </a:rPr>
                <a:t>r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,</a:t>
              </a:r>
              <a:r>
                <a:rPr lang="en-US" altLang="en-US" sz="800">
                  <a:solidFill>
                    <a:srgbClr val="CC3300"/>
                  </a:solidFill>
                  <a:latin typeface="Times New Roman" pitchFamily="18" charset="0"/>
                </a:rPr>
                <a:t> </a:t>
              </a:r>
              <a:r>
                <a:rPr lang="en-US" altLang="en-US" i="1">
                  <a:solidFill>
                    <a:srgbClr val="CC3300"/>
                  </a:solidFill>
                  <a:latin typeface="Times New Roman" pitchFamily="18" charset="0"/>
                </a:rPr>
                <a:t>t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) = </a:t>
              </a:r>
              <a:r>
                <a:rPr lang="en-US" altLang="en-US" i="1">
                  <a:solidFill>
                    <a:srgbClr val="CC3300"/>
                  </a:solidFill>
                  <a:latin typeface="Symbol" pitchFamily="18" charset="2"/>
                </a:rPr>
                <a:t>r</a:t>
              </a:r>
              <a:r>
                <a:rPr lang="en-US" altLang="en-US" sz="1800" baseline="-25000">
                  <a:solidFill>
                    <a:srgbClr val="CC33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aseline="-25000">
                  <a:solidFill>
                    <a:srgbClr val="CC3300"/>
                  </a:solidFill>
                  <a:latin typeface="Times New Roman" pitchFamily="18" charset="0"/>
                </a:rPr>
                <a:t>total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(</a:t>
              </a:r>
              <a:r>
                <a:rPr lang="en-US" altLang="en-US" b="1" i="1">
                  <a:solidFill>
                    <a:srgbClr val="CC3300"/>
                  </a:solidFill>
                  <a:latin typeface="Times New Roman" pitchFamily="18" charset="0"/>
                </a:rPr>
                <a:t>r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,</a:t>
              </a:r>
              <a:r>
                <a:rPr lang="en-US" altLang="en-US" sz="800">
                  <a:solidFill>
                    <a:srgbClr val="CC3300"/>
                  </a:solidFill>
                  <a:latin typeface="Times New Roman" pitchFamily="18" charset="0"/>
                </a:rPr>
                <a:t> </a:t>
              </a:r>
              <a:r>
                <a:rPr lang="en-US" altLang="en-US" i="1">
                  <a:solidFill>
                    <a:srgbClr val="CC3300"/>
                  </a:solidFill>
                  <a:latin typeface="Times New Roman" pitchFamily="18" charset="0"/>
                </a:rPr>
                <a:t>t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)</a:t>
              </a:r>
              <a:r>
                <a:rPr lang="en-US" altLang="en-US" b="1" i="1">
                  <a:solidFill>
                    <a:srgbClr val="CC3300"/>
                  </a:solidFill>
                  <a:latin typeface="Times New Roman" pitchFamily="18" charset="0"/>
                </a:rPr>
                <a:t>E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(</a:t>
              </a:r>
              <a:r>
                <a:rPr lang="en-US" altLang="en-US" b="1" i="1">
                  <a:solidFill>
                    <a:srgbClr val="CC3300"/>
                  </a:solidFill>
                  <a:latin typeface="Times New Roman" pitchFamily="18" charset="0"/>
                </a:rPr>
                <a:t>r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,</a:t>
              </a:r>
              <a:r>
                <a:rPr lang="en-US" altLang="en-US" sz="800">
                  <a:solidFill>
                    <a:srgbClr val="CC3300"/>
                  </a:solidFill>
                  <a:latin typeface="Times New Roman" pitchFamily="18" charset="0"/>
                </a:rPr>
                <a:t> </a:t>
              </a:r>
              <a:r>
                <a:rPr lang="en-US" altLang="en-US" i="1">
                  <a:solidFill>
                    <a:srgbClr val="CC3300"/>
                  </a:solidFill>
                  <a:latin typeface="Times New Roman" pitchFamily="18" charset="0"/>
                </a:rPr>
                <a:t>t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) + </a:t>
              </a:r>
              <a:r>
                <a:rPr lang="en-US" altLang="en-US" b="1" i="1">
                  <a:solidFill>
                    <a:srgbClr val="CC3300"/>
                  </a:solidFill>
                  <a:latin typeface="Times New Roman" pitchFamily="18" charset="0"/>
                </a:rPr>
                <a:t>J</a:t>
              </a:r>
              <a:r>
                <a:rPr lang="en-US" altLang="en-US" sz="2800" baseline="-25000">
                  <a:solidFill>
                    <a:srgbClr val="CC3300"/>
                  </a:solidFill>
                  <a:latin typeface="Times New Roman" pitchFamily="18" charset="0"/>
                </a:rPr>
                <a:t>total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(</a:t>
              </a:r>
              <a:r>
                <a:rPr lang="en-US" altLang="en-US" b="1" i="1">
                  <a:solidFill>
                    <a:srgbClr val="CC3300"/>
                  </a:solidFill>
                  <a:latin typeface="Times New Roman" pitchFamily="18" charset="0"/>
                </a:rPr>
                <a:t>r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,</a:t>
              </a:r>
              <a:r>
                <a:rPr lang="en-US" altLang="en-US" sz="800">
                  <a:solidFill>
                    <a:srgbClr val="CC3300"/>
                  </a:solidFill>
                  <a:latin typeface="Times New Roman" pitchFamily="18" charset="0"/>
                </a:rPr>
                <a:t> </a:t>
              </a:r>
              <a:r>
                <a:rPr lang="en-US" altLang="en-US" i="1">
                  <a:solidFill>
                    <a:srgbClr val="CC3300"/>
                  </a:solidFill>
                  <a:latin typeface="Times New Roman" pitchFamily="18" charset="0"/>
                </a:rPr>
                <a:t>t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) 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  <a:sym typeface="Symbol" pitchFamily="18" charset="2"/>
                </a:rPr>
                <a:t>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 </a:t>
              </a:r>
              <a:r>
                <a:rPr lang="en-US" altLang="en-US" b="1" i="1">
                  <a:solidFill>
                    <a:srgbClr val="CC3300"/>
                  </a:solidFill>
                  <a:latin typeface="Times New Roman" pitchFamily="18" charset="0"/>
                </a:rPr>
                <a:t>B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(</a:t>
              </a:r>
              <a:r>
                <a:rPr lang="en-US" altLang="en-US" b="1" i="1">
                  <a:solidFill>
                    <a:srgbClr val="CC3300"/>
                  </a:solidFill>
                  <a:latin typeface="Times New Roman" pitchFamily="18" charset="0"/>
                </a:rPr>
                <a:t>r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,</a:t>
              </a:r>
              <a:r>
                <a:rPr lang="en-US" altLang="en-US" sz="800">
                  <a:solidFill>
                    <a:srgbClr val="CC3300"/>
                  </a:solidFill>
                  <a:latin typeface="Times New Roman" pitchFamily="18" charset="0"/>
                </a:rPr>
                <a:t> </a:t>
              </a:r>
              <a:r>
                <a:rPr lang="en-US" altLang="en-US" i="1">
                  <a:solidFill>
                    <a:srgbClr val="CC3300"/>
                  </a:solidFill>
                  <a:latin typeface="Times New Roman" pitchFamily="18" charset="0"/>
                </a:rPr>
                <a:t>t</a:t>
              </a:r>
              <a:r>
                <a:rPr lang="en-US" altLang="en-US">
                  <a:solidFill>
                    <a:srgbClr val="CC3300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25619" name="Rectangle 15"/>
            <p:cNvSpPr>
              <a:spLocks noChangeArrowheads="1"/>
            </p:cNvSpPr>
            <p:nvPr/>
          </p:nvSpPr>
          <p:spPr bwMode="auto">
            <a:xfrm>
              <a:off x="720" y="2813"/>
              <a:ext cx="96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B050"/>
                  </a:solidFill>
                  <a:latin typeface="Times New Roman" pitchFamily="18" charset="0"/>
                </a:rPr>
                <a:t>Force density</a:t>
              </a:r>
              <a:endParaRPr lang="en-US" altLang="en-US" sz="2000" dirty="0">
                <a:solidFill>
                  <a:srgbClr val="00B050"/>
                </a:solidFill>
                <a:latin typeface="Times New Roman" pitchFamily="18" charset="0"/>
              </a:endParaRPr>
            </a:p>
          </p:txBody>
        </p:sp>
        <p:sp>
          <p:nvSpPr>
            <p:cNvPr id="25620" name="Rectangle 16"/>
            <p:cNvSpPr>
              <a:spLocks noChangeArrowheads="1"/>
            </p:cNvSpPr>
            <p:nvPr/>
          </p:nvSpPr>
          <p:spPr bwMode="auto">
            <a:xfrm>
              <a:off x="1776" y="2813"/>
              <a:ext cx="113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B050"/>
                  </a:solidFill>
                  <a:latin typeface="Times New Roman" pitchFamily="18" charset="0"/>
                </a:rPr>
                <a:t>Charge density</a:t>
              </a:r>
              <a:endParaRPr lang="en-US" altLang="en-US" sz="2000" dirty="0">
                <a:solidFill>
                  <a:srgbClr val="00B050"/>
                </a:solidFill>
                <a:latin typeface="Times New Roman" pitchFamily="18" charset="0"/>
              </a:endParaRPr>
            </a:p>
          </p:txBody>
        </p:sp>
        <p:sp>
          <p:nvSpPr>
            <p:cNvPr id="25621" name="Rectangle 17"/>
            <p:cNvSpPr>
              <a:spLocks noChangeArrowheads="1"/>
            </p:cNvSpPr>
            <p:nvPr/>
          </p:nvSpPr>
          <p:spPr bwMode="auto">
            <a:xfrm>
              <a:off x="3401" y="2813"/>
              <a:ext cx="11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B050"/>
                  </a:solidFill>
                  <a:latin typeface="Times New Roman" pitchFamily="18" charset="0"/>
                </a:rPr>
                <a:t>Current density</a:t>
              </a:r>
              <a:endParaRPr lang="en-US" altLang="en-US" sz="2000" dirty="0">
                <a:solidFill>
                  <a:srgbClr val="00B050"/>
                </a:solidFill>
                <a:latin typeface="Times New Roman" pitchFamily="18" charset="0"/>
              </a:endParaRPr>
            </a:p>
          </p:txBody>
        </p:sp>
        <p:sp>
          <p:nvSpPr>
            <p:cNvPr id="25622" name="Line 18"/>
            <p:cNvSpPr>
              <a:spLocks noChangeShapeType="1"/>
            </p:cNvSpPr>
            <p:nvPr/>
          </p:nvSpPr>
          <p:spPr bwMode="auto">
            <a:xfrm flipV="1">
              <a:off x="1210" y="2525"/>
              <a:ext cx="0" cy="240"/>
            </a:xfrm>
            <a:prstGeom prst="line">
              <a:avLst/>
            </a:prstGeom>
            <a:noFill/>
            <a:ln w="31750">
              <a:solidFill>
                <a:srgbClr val="00B05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3" name="Line 19"/>
            <p:cNvSpPr>
              <a:spLocks noChangeShapeType="1"/>
            </p:cNvSpPr>
            <p:nvPr/>
          </p:nvSpPr>
          <p:spPr bwMode="auto">
            <a:xfrm flipV="1">
              <a:off x="2256" y="2525"/>
              <a:ext cx="0" cy="240"/>
            </a:xfrm>
            <a:prstGeom prst="line">
              <a:avLst/>
            </a:prstGeom>
            <a:noFill/>
            <a:ln w="31750">
              <a:solidFill>
                <a:srgbClr val="00B05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4" name="Line 20"/>
            <p:cNvSpPr>
              <a:spLocks noChangeShapeType="1"/>
            </p:cNvSpPr>
            <p:nvPr/>
          </p:nvSpPr>
          <p:spPr bwMode="auto">
            <a:xfrm flipV="1">
              <a:off x="3984" y="2509"/>
              <a:ext cx="0" cy="240"/>
            </a:xfrm>
            <a:prstGeom prst="line">
              <a:avLst/>
            </a:prstGeom>
            <a:noFill/>
            <a:ln w="31750">
              <a:solidFill>
                <a:srgbClr val="00B05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5" name="Rectangle 33"/>
            <p:cNvSpPr>
              <a:spLocks noChangeArrowheads="1"/>
            </p:cNvSpPr>
            <p:nvPr/>
          </p:nvSpPr>
          <p:spPr bwMode="auto">
            <a:xfrm>
              <a:off x="624" y="2016"/>
              <a:ext cx="4752" cy="1152"/>
            </a:xfrm>
            <a:prstGeom prst="rect">
              <a:avLst/>
            </a:prstGeom>
            <a:noFill/>
            <a:ln w="31750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62500" name="Group 36"/>
          <p:cNvGrpSpPr>
            <a:grpSpLocks/>
          </p:cNvGrpSpPr>
          <p:nvPr/>
        </p:nvGrpSpPr>
        <p:grpSpPr bwMode="auto">
          <a:xfrm>
            <a:off x="1562100" y="4876800"/>
            <a:ext cx="6324600" cy="1524000"/>
            <a:chOff x="816" y="3216"/>
            <a:chExt cx="3984" cy="960"/>
          </a:xfrm>
        </p:grpSpPr>
        <p:sp>
          <p:nvSpPr>
            <p:cNvPr id="25610" name="Text Box 24"/>
            <p:cNvSpPr txBox="1">
              <a:spLocks noChangeArrowheads="1"/>
            </p:cNvSpPr>
            <p:nvPr/>
          </p:nvSpPr>
          <p:spPr bwMode="auto">
            <a:xfrm>
              <a:off x="1632" y="3264"/>
              <a:ext cx="2688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b="1" i="1" dirty="0">
                  <a:solidFill>
                    <a:srgbClr val="C00000"/>
                  </a:solidFill>
                  <a:latin typeface="Times New Roman" pitchFamily="18" charset="0"/>
                </a:rPr>
                <a:t>T</a:t>
              </a:r>
              <a:r>
                <a:rPr lang="en-US" altLang="en-US" sz="1200" dirty="0">
                  <a:solidFill>
                    <a:srgbClr val="C00000"/>
                  </a:solidFill>
                  <a:latin typeface="Times New Roman" pitchFamily="18" charset="0"/>
                </a:rPr>
                <a:t> </a:t>
              </a:r>
              <a:r>
                <a:rPr lang="en-US" altLang="en-US" dirty="0">
                  <a:solidFill>
                    <a:srgbClr val="C00000"/>
                  </a:solidFill>
                  <a:latin typeface="Times New Roman" pitchFamily="18" charset="0"/>
                </a:rPr>
                <a:t>(</a:t>
              </a:r>
              <a:r>
                <a:rPr lang="en-US" altLang="en-US" b="1" i="1" dirty="0">
                  <a:solidFill>
                    <a:srgbClr val="C00000"/>
                  </a:solidFill>
                  <a:latin typeface="Times New Roman" pitchFamily="18" charset="0"/>
                </a:rPr>
                <a:t>r</a:t>
              </a:r>
              <a:r>
                <a:rPr lang="en-US" altLang="en-US" dirty="0">
                  <a:solidFill>
                    <a:srgbClr val="C00000"/>
                  </a:solidFill>
                  <a:latin typeface="Times New Roman" pitchFamily="18" charset="0"/>
                </a:rPr>
                <a:t>, </a:t>
              </a:r>
              <a:r>
                <a:rPr lang="en-US" altLang="en-US" i="1" dirty="0">
                  <a:solidFill>
                    <a:srgbClr val="C00000"/>
                  </a:solidFill>
                  <a:latin typeface="Times New Roman" pitchFamily="18" charset="0"/>
                </a:rPr>
                <a:t>t</a:t>
              </a:r>
              <a:r>
                <a:rPr lang="en-US" altLang="en-US" dirty="0">
                  <a:solidFill>
                    <a:srgbClr val="C00000"/>
                  </a:solidFill>
                  <a:latin typeface="Times New Roman" pitchFamily="18" charset="0"/>
                </a:rPr>
                <a:t>) = (</a:t>
              </a:r>
              <a:r>
                <a:rPr lang="en-US" altLang="en-US" b="1" i="1" dirty="0">
                  <a:solidFill>
                    <a:srgbClr val="C00000"/>
                  </a:solidFill>
                  <a:latin typeface="Times New Roman" pitchFamily="18" charset="0"/>
                </a:rPr>
                <a:t>r </a:t>
              </a:r>
              <a:r>
                <a:rPr lang="en-US" altLang="en-US" dirty="0">
                  <a:solidFill>
                    <a:srgbClr val="C00000"/>
                  </a:solidFill>
                  <a:latin typeface="Symbol" pitchFamily="18" charset="2"/>
                </a:rPr>
                <a:t>- </a:t>
              </a:r>
              <a:r>
                <a:rPr lang="en-US" altLang="en-US" b="1" i="1" dirty="0" err="1">
                  <a:solidFill>
                    <a:srgbClr val="C00000"/>
                  </a:solidFill>
                  <a:latin typeface="Times New Roman" pitchFamily="18" charset="0"/>
                </a:rPr>
                <a:t>r</a:t>
              </a:r>
              <a:r>
                <a:rPr lang="en-US" altLang="en-US" baseline="-25000" dirty="0" err="1">
                  <a:solidFill>
                    <a:srgbClr val="C00000"/>
                  </a:solidFill>
                  <a:latin typeface="Times New Roman" pitchFamily="18" charset="0"/>
                </a:rPr>
                <a:t>o</a:t>
              </a:r>
              <a:r>
                <a:rPr lang="en-US" altLang="en-US" dirty="0">
                  <a:solidFill>
                    <a:srgbClr val="C00000"/>
                  </a:solidFill>
                  <a:latin typeface="Times New Roman" pitchFamily="18" charset="0"/>
                </a:rPr>
                <a:t>) </a:t>
              </a:r>
              <a:r>
                <a:rPr lang="en-US" altLang="en-US" dirty="0">
                  <a:solidFill>
                    <a:srgbClr val="C00000"/>
                  </a:solidFill>
                  <a:latin typeface="Times New Roman" pitchFamily="18" charset="0"/>
                  <a:sym typeface="Symbol" pitchFamily="18" charset="2"/>
                </a:rPr>
                <a:t> </a:t>
              </a:r>
              <a:r>
                <a:rPr lang="en-US" altLang="en-US" b="1" i="1" dirty="0">
                  <a:solidFill>
                    <a:srgbClr val="C00000"/>
                  </a:solidFill>
                  <a:latin typeface="Times New Roman" pitchFamily="18" charset="0"/>
                </a:rPr>
                <a:t>F</a:t>
              </a:r>
              <a:r>
                <a:rPr lang="en-US" altLang="en-US" sz="1000" dirty="0">
                  <a:solidFill>
                    <a:srgbClr val="C00000"/>
                  </a:solidFill>
                  <a:latin typeface="Times New Roman" pitchFamily="18" charset="0"/>
                </a:rPr>
                <a:t> </a:t>
              </a:r>
              <a:r>
                <a:rPr lang="en-US" altLang="en-US" dirty="0">
                  <a:solidFill>
                    <a:srgbClr val="C00000"/>
                  </a:solidFill>
                  <a:latin typeface="Times New Roman" pitchFamily="18" charset="0"/>
                </a:rPr>
                <a:t>(</a:t>
              </a:r>
              <a:r>
                <a:rPr lang="en-US" altLang="en-US" b="1" i="1" dirty="0">
                  <a:solidFill>
                    <a:srgbClr val="C00000"/>
                  </a:solidFill>
                  <a:latin typeface="Times New Roman" pitchFamily="18" charset="0"/>
                </a:rPr>
                <a:t>r</a:t>
              </a:r>
              <a:r>
                <a:rPr lang="en-US" altLang="en-US" dirty="0">
                  <a:solidFill>
                    <a:srgbClr val="C00000"/>
                  </a:solidFill>
                  <a:latin typeface="Times New Roman" pitchFamily="18" charset="0"/>
                </a:rPr>
                <a:t>, </a:t>
              </a:r>
              <a:r>
                <a:rPr lang="en-US" altLang="en-US" i="1" dirty="0">
                  <a:solidFill>
                    <a:srgbClr val="C00000"/>
                  </a:solidFill>
                  <a:latin typeface="Times New Roman" pitchFamily="18" charset="0"/>
                </a:rPr>
                <a:t>t</a:t>
              </a:r>
              <a:r>
                <a:rPr lang="en-US" altLang="en-US" dirty="0">
                  <a:solidFill>
                    <a:srgbClr val="C00000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25611" name="Rectangle 25"/>
            <p:cNvSpPr>
              <a:spLocks noChangeArrowheads="1"/>
            </p:cNvSpPr>
            <p:nvPr/>
          </p:nvSpPr>
          <p:spPr bwMode="auto">
            <a:xfrm>
              <a:off x="1056" y="3888"/>
              <a:ext cx="10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B050"/>
                  </a:solidFill>
                  <a:latin typeface="Times New Roman" pitchFamily="18" charset="0"/>
                </a:rPr>
                <a:t>Torque density</a:t>
              </a:r>
              <a:endParaRPr lang="en-US" altLang="en-US" sz="2000" dirty="0">
                <a:solidFill>
                  <a:srgbClr val="00B050"/>
                </a:solidFill>
                <a:latin typeface="Times New Roman" pitchFamily="18" charset="0"/>
              </a:endParaRPr>
            </a:p>
          </p:txBody>
        </p:sp>
        <p:sp>
          <p:nvSpPr>
            <p:cNvPr id="25612" name="Rectangle 26"/>
            <p:cNvSpPr>
              <a:spLocks noChangeArrowheads="1"/>
            </p:cNvSpPr>
            <p:nvPr/>
          </p:nvSpPr>
          <p:spPr bwMode="auto">
            <a:xfrm>
              <a:off x="2352" y="3888"/>
              <a:ext cx="113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B050"/>
                  </a:solidFill>
                  <a:latin typeface="Times New Roman" pitchFamily="18" charset="0"/>
                </a:rPr>
                <a:t>Reference point</a:t>
              </a:r>
              <a:endParaRPr lang="en-US" altLang="en-US" sz="2000" dirty="0">
                <a:solidFill>
                  <a:srgbClr val="00B050"/>
                </a:solidFill>
                <a:latin typeface="Times New Roman" pitchFamily="18" charset="0"/>
              </a:endParaRPr>
            </a:p>
          </p:txBody>
        </p:sp>
        <p:sp>
          <p:nvSpPr>
            <p:cNvPr id="25613" name="Rectangle 27"/>
            <p:cNvSpPr>
              <a:spLocks noChangeArrowheads="1"/>
            </p:cNvSpPr>
            <p:nvPr/>
          </p:nvSpPr>
          <p:spPr bwMode="auto">
            <a:xfrm>
              <a:off x="3737" y="3888"/>
              <a:ext cx="9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solidFill>
                    <a:srgbClr val="00B050"/>
                  </a:solidFill>
                  <a:latin typeface="Times New Roman" pitchFamily="18" charset="0"/>
                </a:rPr>
                <a:t>Force density</a:t>
              </a:r>
              <a:endParaRPr lang="en-US" altLang="en-US" sz="2000" dirty="0">
                <a:solidFill>
                  <a:srgbClr val="00B050"/>
                </a:solidFill>
                <a:latin typeface="Times New Roman" pitchFamily="18" charset="0"/>
              </a:endParaRPr>
            </a:p>
          </p:txBody>
        </p:sp>
        <p:sp>
          <p:nvSpPr>
            <p:cNvPr id="25614" name="Line 28"/>
            <p:cNvSpPr>
              <a:spLocks noChangeShapeType="1"/>
            </p:cNvSpPr>
            <p:nvPr/>
          </p:nvSpPr>
          <p:spPr bwMode="auto">
            <a:xfrm flipV="1">
              <a:off x="1920" y="3600"/>
              <a:ext cx="0" cy="240"/>
            </a:xfrm>
            <a:prstGeom prst="line">
              <a:avLst/>
            </a:prstGeom>
            <a:noFill/>
            <a:ln w="31750">
              <a:solidFill>
                <a:srgbClr val="00B05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5" name="Line 29"/>
            <p:cNvSpPr>
              <a:spLocks noChangeShapeType="1"/>
            </p:cNvSpPr>
            <p:nvPr/>
          </p:nvSpPr>
          <p:spPr bwMode="auto">
            <a:xfrm flipV="1">
              <a:off x="3120" y="3600"/>
              <a:ext cx="0" cy="240"/>
            </a:xfrm>
            <a:prstGeom prst="line">
              <a:avLst/>
            </a:prstGeom>
            <a:noFill/>
            <a:ln w="31750">
              <a:solidFill>
                <a:srgbClr val="00B05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6" name="Line 30"/>
            <p:cNvSpPr>
              <a:spLocks noChangeShapeType="1"/>
            </p:cNvSpPr>
            <p:nvPr/>
          </p:nvSpPr>
          <p:spPr bwMode="auto">
            <a:xfrm flipV="1">
              <a:off x="3888" y="3584"/>
              <a:ext cx="0" cy="240"/>
            </a:xfrm>
            <a:prstGeom prst="line">
              <a:avLst/>
            </a:prstGeom>
            <a:noFill/>
            <a:ln w="31750">
              <a:solidFill>
                <a:srgbClr val="00B050"/>
              </a:solidFill>
              <a:round/>
              <a:headEnd/>
              <a:tailEnd type="arrow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7" name="Rectangle 35"/>
            <p:cNvSpPr>
              <a:spLocks noChangeArrowheads="1"/>
            </p:cNvSpPr>
            <p:nvPr/>
          </p:nvSpPr>
          <p:spPr bwMode="auto">
            <a:xfrm>
              <a:off x="816" y="3216"/>
              <a:ext cx="3984" cy="960"/>
            </a:xfrm>
            <a:prstGeom prst="rect">
              <a:avLst/>
            </a:prstGeom>
            <a:noFill/>
            <a:ln w="3175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pic>
        <p:nvPicPr>
          <p:cNvPr id="2560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1113"/>
            <a:ext cx="1654175" cy="231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Text Box 73"/>
          <p:cNvSpPr txBox="1">
            <a:spLocks noChangeArrowheads="1"/>
          </p:cNvSpPr>
          <p:nvPr/>
        </p:nvSpPr>
        <p:spPr bwMode="auto">
          <a:xfrm>
            <a:off x="7391400" y="2341563"/>
            <a:ext cx="1752600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itchFamily="18" charset="0"/>
              </a:rPr>
              <a:t>Hendrik Lorentz (1853-1928)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24" y="152400"/>
            <a:ext cx="8839200" cy="868362"/>
          </a:xfrm>
          <a:solidFill>
            <a:schemeClr val="accent5"/>
          </a:solidFill>
        </p:spPr>
        <p:txBody>
          <a:bodyPr lIns="0" tIns="0" rIns="0" bIns="0"/>
          <a:lstStyle/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Electromagnetic Energy: Poynting’s Vector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676400" y="1295400"/>
                <a:ext cx="4648200" cy="677108"/>
              </a:xfrm>
              <a:prstGeom prst="rect">
                <a:avLst/>
              </a:prstGeom>
              <a:noFill/>
              <a:ln w="25400">
                <a:solidFill>
                  <a:schemeClr val="accent2"/>
                </a:solidFill>
              </a:ln>
            </p:spPr>
            <p:txBody>
              <a:bodyPr wrap="square" lIns="0" tIns="91440" rIns="0" bIns="9144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chemeClr val="accent2"/>
                          </a:solidFill>
                          <a:latin typeface="Cambria Math"/>
                        </a:rPr>
                        <m:t>𝑺</m:t>
                      </m:r>
                      <m:d>
                        <m:dPr>
                          <m:ctrlPr>
                            <a:rPr lang="en-US" sz="3200" b="0" i="1" dirty="0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3200" b="0" i="1" dirty="0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3200" b="0" i="1" dirty="0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3200" b="0" i="1" dirty="0" smtClean="0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3200" b="1" i="1" dirty="0" err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𝑬</m:t>
                      </m:r>
                      <m:d>
                        <m:dPr>
                          <m:ctrlPr>
                            <a:rPr lang="en-US" sz="3200" i="1" dirty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1" i="1" dirty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3200" i="1" dirty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3200" i="1" dirty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3200" i="1" dirty="0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US" sz="3200" b="1" i="1" dirty="0" err="1" smtClean="0">
                          <a:solidFill>
                            <a:schemeClr val="accent2"/>
                          </a:solidFill>
                          <a:latin typeface="Cambria Math"/>
                        </a:rPr>
                        <m:t>𝑯</m:t>
                      </m:r>
                      <m:d>
                        <m:dPr>
                          <m:ctrlPr>
                            <a:rPr lang="en-US" sz="3200" i="1" dirty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1" i="1" dirty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3200" i="1" dirty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3200" i="1" dirty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3200" b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1295400"/>
                <a:ext cx="4648200" cy="67710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2540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752600" y="2743200"/>
                <a:ext cx="4648200" cy="1200329"/>
              </a:xfrm>
              <a:prstGeom prst="rect">
                <a:avLst/>
              </a:prstGeom>
            </p:spPr>
            <p:txBody>
              <a:bodyPr wrap="square" lIns="0" tIns="91440" rIns="0" bIns="91440">
                <a:spAutoFit/>
              </a:bodyPr>
              <a:lstStyle/>
              <a:p>
                <a:pPr lvl="0" algn="just"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altLang="en-US" sz="2800" b="1" kern="0" dirty="0" smtClean="0">
                    <a:solidFill>
                      <a:schemeClr val="accent2"/>
                    </a:solidFill>
                    <a:ea typeface="Cambria Math"/>
                    <a:sym typeface="Symbol" pitchFamily="18" charset="2"/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en-US" sz="2800" b="1" i="1" kern="0" dirty="0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sym typeface="Symbol" pitchFamily="18" charset="2"/>
                      </a:rPr>
                      <m:t>𝑬</m:t>
                    </m:r>
                    <m:r>
                      <a:rPr lang="en-US" altLang="en-US" sz="2800" b="1" i="1" kern="0" dirty="0" smtClean="0">
                        <a:solidFill>
                          <a:schemeClr val="accent2"/>
                        </a:solidFill>
                        <a:latin typeface="Cambria Math"/>
                        <a:ea typeface="Cambria Math"/>
                        <a:sym typeface="Symbol" pitchFamily="18" charset="2"/>
                      </a:rPr>
                      <m:t>∙</m:t>
                    </m:r>
                    <m:d>
                      <m:dPr>
                        <m:ctrlPr>
                          <a:rPr lang="en-US" altLang="en-US" sz="2800" b="1" i="1" kern="0" dirty="0" smtClean="0">
                            <a:solidFill>
                              <a:srgbClr val="FF3300"/>
                            </a:solidFill>
                            <a:latin typeface="Cambria Math"/>
                            <a:ea typeface="Cambria Math"/>
                            <a:sym typeface="Symbol" pitchFamily="18" charset="2"/>
                          </a:rPr>
                        </m:ctrlPr>
                      </m:dPr>
                      <m:e>
                        <m:r>
                          <a:rPr lang="en-US" altLang="en-US" sz="2800" b="1" i="1" kern="0" dirty="0">
                            <a:solidFill>
                              <a:srgbClr val="FF3300"/>
                            </a:solidFill>
                            <a:latin typeface="Cambria Math"/>
                            <a:ea typeface="Cambria Math"/>
                            <a:sym typeface="Symbol" pitchFamily="18" charset="2"/>
                          </a:rPr>
                          <m:t>𝜵</m:t>
                        </m:r>
                        <m:r>
                          <a:rPr lang="en-US" altLang="en-US" sz="2800" i="1" kern="0" dirty="0">
                            <a:solidFill>
                              <a:srgbClr val="FF3300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en-US" altLang="en-US" sz="2800" b="1" i="1" kern="0" dirty="0">
                            <a:solidFill>
                              <a:srgbClr val="FF3300"/>
                            </a:solidFill>
                            <a:latin typeface="Cambria Math"/>
                          </a:rPr>
                          <m:t>𝑯</m:t>
                        </m:r>
                        <m:r>
                          <a:rPr lang="en-US" altLang="en-US" sz="2800" i="1" kern="0" dirty="0">
                            <a:solidFill>
                              <a:srgbClr val="FF33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altLang="en-US" sz="2800" i="1" kern="0" dirty="0">
                                <a:solidFill>
                                  <a:srgbClr val="FF33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en-US" sz="2800" b="1" i="1" kern="0" dirty="0">
                                <a:solidFill>
                                  <a:srgbClr val="FF3300"/>
                                </a:solidFill>
                                <a:latin typeface="Cambria Math"/>
                              </a:rPr>
                              <m:t>𝑱</m:t>
                            </m:r>
                          </m:e>
                          <m:sub>
                            <m:argPr>
                              <m:argSz m:val="-2"/>
                            </m:argPr>
                            <m:r>
                              <m:rPr>
                                <m:sty m:val="p"/>
                              </m:rPr>
                              <a:rPr lang="en-US" altLang="en-US" sz="2800" kern="0" dirty="0">
                                <a:solidFill>
                                  <a:srgbClr val="FF3300"/>
                                </a:solidFill>
                                <a:latin typeface="Cambria Math"/>
                              </a:rPr>
                              <m:t>free</m:t>
                            </m:r>
                          </m:sub>
                        </m:sSub>
                        <m:r>
                          <a:rPr lang="en-US" altLang="en-US" sz="2800" i="1" kern="0" dirty="0">
                            <a:solidFill>
                              <a:srgbClr val="FF3300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type m:val="lin"/>
                            <m:ctrlPr>
                              <a:rPr lang="en-US" altLang="en-US" sz="2800" i="1" kern="0" dirty="0" smtClean="0">
                                <a:solidFill>
                                  <a:srgbClr val="FF33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en-US" sz="2800" i="1" kern="0" dirty="0">
                                <a:solidFill>
                                  <a:srgbClr val="FF3300"/>
                                </a:solidFill>
                                <a:latin typeface="Cambria Math"/>
                                <a:ea typeface="Cambria Math"/>
                                <a:sym typeface="Symbol" pitchFamily="18" charset="2"/>
                              </a:rPr>
                              <m:t>𝜕</m:t>
                            </m:r>
                            <m:r>
                              <a:rPr lang="en-US" altLang="en-US" sz="2800" b="1" i="1" kern="0" dirty="0">
                                <a:solidFill>
                                  <a:srgbClr val="FF3300"/>
                                </a:solidFill>
                                <a:latin typeface="Cambria Math"/>
                              </a:rPr>
                              <m:t>𝑫</m:t>
                            </m:r>
                          </m:num>
                          <m:den>
                            <m:r>
                              <a:rPr lang="en-US" altLang="en-US" sz="2800" i="1" kern="0" dirty="0">
                                <a:solidFill>
                                  <a:srgbClr val="FF3300"/>
                                </a:solidFill>
                                <a:latin typeface="Cambria Math"/>
                                <a:ea typeface="Cambria Math"/>
                                <a:sym typeface="Symbol" pitchFamily="18" charset="2"/>
                              </a:rPr>
                              <m:t>𝜕</m:t>
                            </m:r>
                            <m:r>
                              <a:rPr lang="en-US" altLang="en-US" sz="2800" i="1" kern="0" dirty="0">
                                <a:solidFill>
                                  <a:srgbClr val="FF3300"/>
                                </a:solidFill>
                                <a:latin typeface="Cambria Math"/>
                              </a:rPr>
                              <m:t>𝑡</m:t>
                            </m:r>
                          </m:den>
                        </m:f>
                      </m:e>
                    </m:d>
                  </m:oMath>
                </a14:m>
                <a:endParaRPr lang="en-US" altLang="en-US" sz="2800" kern="0" dirty="0" smtClean="0">
                  <a:solidFill>
                    <a:srgbClr val="FF3300"/>
                  </a:solidFill>
                  <a:latin typeface="Times New Roman" pitchFamily="18" charset="0"/>
                </a:endParaRPr>
              </a:p>
              <a:p>
                <a:pPr lvl="0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sz="2800" b="1" i="1" kern="0" dirty="0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−</m:t>
                      </m:r>
                      <m:r>
                        <a:rPr lang="en-US" altLang="en-US" sz="2800" b="1" i="1" kern="0" dirty="0" smtClean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𝑯</m:t>
                      </m:r>
                      <m:r>
                        <a:rPr lang="en-US" altLang="en-US" sz="2800" b="1" i="1" kern="0" dirty="0">
                          <a:solidFill>
                            <a:schemeClr val="accent2"/>
                          </a:solidFill>
                          <a:latin typeface="Cambria Math"/>
                          <a:ea typeface="Cambria Math"/>
                          <a:sym typeface="Symbol" pitchFamily="18" charset="2"/>
                        </a:rPr>
                        <m:t>∙</m:t>
                      </m:r>
                      <m:d>
                        <m:dPr>
                          <m:ctrlPr>
                            <a:rPr lang="en-US" altLang="en-US" sz="2800" b="1" i="1" kern="0" dirty="0" smtClean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  <a:sym typeface="Symbol" pitchFamily="18" charset="2"/>
                            </a:rPr>
                          </m:ctrlPr>
                        </m:dPr>
                        <m:e>
                          <m:r>
                            <a:rPr lang="en-US" altLang="en-US" sz="2800" b="1" i="1" kern="0" dirty="0">
                              <a:solidFill>
                                <a:srgbClr val="FF3300"/>
                              </a:solidFill>
                              <a:latin typeface="Cambria Math"/>
                              <a:ea typeface="Cambria Math"/>
                              <a:sym typeface="Symbol" pitchFamily="18" charset="2"/>
                            </a:rPr>
                            <m:t>𝜵</m:t>
                          </m:r>
                          <m:r>
                            <a:rPr lang="en-US" altLang="en-US" sz="2800" i="1" kern="0" dirty="0">
                              <a:solidFill>
                                <a:srgbClr val="FF3300"/>
                              </a:solidFill>
                              <a:latin typeface="Cambria Math"/>
                            </a:rPr>
                            <m:t>×</m:t>
                          </m:r>
                          <m:r>
                            <a:rPr lang="en-US" altLang="en-US" sz="2800" b="1" i="1" kern="0" dirty="0">
                              <a:solidFill>
                                <a:srgbClr val="FF3300"/>
                              </a:solidFill>
                              <a:latin typeface="Cambria Math"/>
                            </a:rPr>
                            <m:t>𝑬</m:t>
                          </m:r>
                          <m:r>
                            <a:rPr lang="en-US" altLang="en-US" sz="2800" i="1" kern="0" dirty="0">
                              <a:solidFill>
                                <a:srgbClr val="FF3300"/>
                              </a:solidFill>
                              <a:latin typeface="Cambria Math"/>
                            </a:rPr>
                            <m:t>=−</m:t>
                          </m:r>
                          <m:f>
                            <m:fPr>
                              <m:type m:val="lin"/>
                              <m:ctrlPr>
                                <a:rPr lang="en-US" altLang="en-US" sz="2800" i="1" kern="0" dirty="0" smtClean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800" i="1" kern="0" dirty="0">
                                  <a:solidFill>
                                    <a:srgbClr val="FF3300"/>
                                  </a:solidFill>
                                  <a:latin typeface="Cambria Math"/>
                                  <a:ea typeface="Cambria Math"/>
                                  <a:sym typeface="Symbol" pitchFamily="18" charset="2"/>
                                </a:rPr>
                                <m:t>𝜕</m:t>
                              </m:r>
                              <m:r>
                                <a:rPr lang="en-US" altLang="en-US" sz="2800" b="1" i="1" kern="0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𝑩</m:t>
                              </m:r>
                            </m:num>
                            <m:den>
                              <m:r>
                                <a:rPr lang="en-US" altLang="en-US" sz="2800" i="1" kern="0" dirty="0">
                                  <a:solidFill>
                                    <a:srgbClr val="FF3300"/>
                                  </a:solidFill>
                                  <a:latin typeface="Cambria Math"/>
                                  <a:ea typeface="Cambria Math"/>
                                  <a:sym typeface="Symbol" pitchFamily="18" charset="2"/>
                                </a:rPr>
                                <m:t>𝜕</m:t>
                              </m:r>
                              <m:r>
                                <a:rPr lang="en-US" altLang="en-US" sz="2800" i="1" kern="0" dirty="0">
                                  <a:solidFill>
                                    <a:srgbClr val="FF3300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altLang="en-US" sz="2800" kern="0" dirty="0">
                  <a:solidFill>
                    <a:srgbClr val="FF3300"/>
                  </a:solidFill>
                  <a:latin typeface="Times New Roman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743200"/>
                <a:ext cx="4648200" cy="120032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7247965" y="1057483"/>
            <a:ext cx="1842247" cy="2826900"/>
            <a:chOff x="7274859" y="1327933"/>
            <a:chExt cx="1842247" cy="2826900"/>
          </a:xfrm>
        </p:grpSpPr>
        <p:pic>
          <p:nvPicPr>
            <p:cNvPr id="2050" name="Picture 2" descr="Image result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0002" y="1327933"/>
              <a:ext cx="1677798" cy="228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7274859" y="3662390"/>
              <a:ext cx="1842247" cy="49244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John Henry Poynting</a:t>
              </a:r>
            </a:p>
            <a:p>
              <a:pPr algn="ctr"/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(1852-1914)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52400" y="4191000"/>
                <a:ext cx="8839200" cy="492443"/>
              </a:xfrm>
              <a:prstGeom prst="rect">
                <a:avLst/>
              </a:prstGeom>
              <a:noFill/>
              <a:ln w="25400">
                <a:solidFill>
                  <a:srgbClr val="C00000"/>
                </a:solidFill>
              </a:ln>
            </p:spPr>
            <p:txBody>
              <a:bodyPr wrap="square" lIns="0" tIns="91440" rIns="0" bIns="9144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𝜵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𝑺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type m:val="lin"/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½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𝜀</m:t>
                                  </m:r>
                                </m:e>
                                <m:sub>
                                  <m:argPr>
                                    <m:argSz m:val="-1"/>
                                  </m:argPr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n-US" sz="20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𝑬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+½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𝜇</m:t>
                                  </m:r>
                                </m:e>
                                <m:sub>
                                  <m:argPr>
                                    <m:argSz m:val="-1"/>
                                  </m:argPr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20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n-US" sz="2000" b="1" i="1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𝑯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𝑬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altLang="en-US" sz="2000" i="1" kern="0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en-US" sz="2000" b="1" i="1" kern="0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𝑱</m:t>
                          </m:r>
                        </m:e>
                        <m:sub>
                          <m:argPr>
                            <m:argSz m:val="-1"/>
                          </m:argPr>
                          <m:r>
                            <m:rPr>
                              <m:sty m:val="p"/>
                            </m:rPr>
                            <a:rPr lang="en-US" altLang="en-US" sz="2000" kern="0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free</m:t>
                          </m:r>
                        </m:sub>
                      </m:sSub>
                      <m:r>
                        <a:rPr lang="en-US" altLang="en-US" sz="2000" b="0" i="1" kern="0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000" b="1" i="1" kern="0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altLang="en-US" sz="2000" b="0" i="1" kern="0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altLang="en-US" sz="2000" b="0" i="1" kern="0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en-US" altLang="en-US" sz="2000" i="1" kern="0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000" i="1" kern="0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US" altLang="en-US" sz="2000" b="1" i="1" kern="0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𝑷</m:t>
                              </m:r>
                            </m:num>
                            <m:den>
                              <m:r>
                                <a:rPr lang="en-US" altLang="en-US" sz="2000" i="1" kern="0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US" altLang="en-US" sz="2000" i="1" kern="0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n-US" altLang="en-US" sz="2000" i="1" kern="0" dirty="0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altLang="en-US" sz="2000" b="1" i="1" kern="0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𝑯</m:t>
                      </m:r>
                      <m:r>
                        <a:rPr lang="en-US" altLang="en-US" sz="2000" i="1" kern="0" dirty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altLang="en-US" sz="2000" i="1" kern="0" dirty="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en-US" altLang="en-US" sz="2000" i="1" kern="0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000" i="1" kern="0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US" altLang="en-US" sz="2000" b="1" i="1" kern="0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𝑴</m:t>
                              </m:r>
                            </m:num>
                            <m:den>
                              <m:r>
                                <a:rPr lang="en-US" altLang="en-US" sz="2000" i="1" kern="0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US" altLang="en-US" sz="2000" i="1" kern="0" dirty="0">
                                  <a:solidFill>
                                    <a:srgbClr val="C00000"/>
                                  </a:solidFill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n-US" altLang="en-US" sz="2000" b="0" i="1" kern="0" dirty="0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US" sz="20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191000"/>
                <a:ext cx="8839200" cy="492443"/>
              </a:xfrm>
              <a:prstGeom prst="rect">
                <a:avLst/>
              </a:prstGeom>
              <a:blipFill rotWithShape="1">
                <a:blip r:embed="rId6"/>
                <a:stretch>
                  <a:fillRect t="-78571" b="-130952"/>
                </a:stretch>
              </a:blipFill>
              <a:ln w="254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3928782" y="4114800"/>
            <a:ext cx="5009028" cy="1338717"/>
            <a:chOff x="3928782" y="4114800"/>
            <a:chExt cx="5009028" cy="1338717"/>
          </a:xfrm>
        </p:grpSpPr>
        <p:sp>
          <p:nvSpPr>
            <p:cNvPr id="14" name="TextBox 13"/>
            <p:cNvSpPr txBox="1"/>
            <p:nvPr/>
          </p:nvSpPr>
          <p:spPr>
            <a:xfrm>
              <a:off x="3928782" y="5145740"/>
              <a:ext cx="5009028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20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nergy exchange rate between fields and media</a:t>
              </a:r>
              <a:endPara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6427690" y="4809565"/>
              <a:ext cx="0" cy="32004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4316505" y="4114800"/>
              <a:ext cx="4206240" cy="685800"/>
            </a:xfrm>
            <a:prstGeom prst="ellipse">
              <a:avLst/>
            </a:pr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280159" y="4132730"/>
            <a:ext cx="2377442" cy="1231142"/>
            <a:chOff x="1280159" y="4132730"/>
            <a:chExt cx="2377442" cy="1231142"/>
          </a:xfrm>
        </p:grpSpPr>
        <p:sp>
          <p:nvSpPr>
            <p:cNvPr id="11" name="TextBox 10"/>
            <p:cNvSpPr txBox="1"/>
            <p:nvPr/>
          </p:nvSpPr>
          <p:spPr>
            <a:xfrm>
              <a:off x="1367119" y="5056095"/>
              <a:ext cx="220980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Field energy density</a:t>
              </a:r>
              <a:endParaRPr lang="en-US" sz="2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467535" y="4773705"/>
              <a:ext cx="0" cy="32004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1280159" y="4132730"/>
              <a:ext cx="2377442" cy="640080"/>
            </a:xfrm>
            <a:prstGeom prst="ellipse">
              <a:avLst/>
            </a:pr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8229600" y="6413500"/>
            <a:ext cx="850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imes New Roman" pitchFamily="18" charset="0"/>
              </a:rPr>
              <a:t>6/14</a:t>
            </a:r>
            <a:endParaRPr lang="en-US" altLang="en-US" sz="1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00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763000" cy="1219200"/>
          </a:xfrm>
          <a:solidFill>
            <a:schemeClr val="accent1"/>
          </a:solidFill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Stress Tensors of Lorentz, Minkowski, Abraham, Chu, and Einstein &amp; Laub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828800"/>
                <a:ext cx="8305800" cy="4402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sSubPr>
                        <m:e>
                          <m:acc>
                            <m:accPr>
                              <m:chr m:val="⃡"/>
                              <m:ctrlPr>
                                <a:rPr lang="en-US" sz="2400" b="1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sz="2400" b="1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𝓣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𝐿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400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½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𝑬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𝑬</m:t>
                          </m:r>
                          <m:r>
                            <a:rPr lang="en-US" sz="2400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−1</m:t>
                              </m:r>
                            </m:sup>
                          </m:sSubSup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𝑩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𝑩</m:t>
                          </m:r>
                        </m:e>
                      </m:d>
                      <m:acc>
                        <m:accPr>
                          <m:chr m:val="⃡"/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𝐈</m:t>
                          </m:r>
                        </m:e>
                      </m:acc>
                      <m:r>
                        <a:rPr lang="en-US" sz="2400" b="1" i="1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𝜀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0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𝑬𝑬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Sup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𝜇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0</m:t>
                          </m:r>
                        </m:sub>
                        <m:sup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−1</m:t>
                          </m:r>
                        </m:sup>
                      </m:sSubSup>
                      <m:r>
                        <a:rPr lang="en-US" sz="2400" b="1" i="1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𝑩𝑩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/>
                  </a:solidFill>
                </a:endParaRPr>
              </a:p>
              <a:p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sSubPr>
                        <m:e>
                          <m:acc>
                            <m:accPr>
                              <m:chr m:val="⃡"/>
                              <m:ctrlPr>
                                <a:rPr lang="en-US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𝓣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𝑀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=½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𝑫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𝑬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𝑩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𝑯</m:t>
                          </m:r>
                        </m:e>
                      </m:d>
                      <m:acc>
                        <m:accPr>
                          <m:chr m:val="⃡"/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𝐈</m:t>
                          </m:r>
                        </m:e>
                      </m:acc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𝑫𝑬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𝑩𝑯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/>
                  </a:solidFill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sSubPr>
                        <m:e>
                          <m:acc>
                            <m:accPr>
                              <m:chr m:val="⃡"/>
                              <m:ctrlPr>
                                <a:rPr lang="en-US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𝓣</m:t>
                              </m:r>
                            </m:e>
                          </m:acc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=½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𝑫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𝑬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𝑩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𝑯</m:t>
                          </m:r>
                        </m:e>
                      </m:d>
                      <m:acc>
                        <m:accPr>
                          <m:chr m:val="⃡"/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𝐈</m:t>
                          </m:r>
                        </m:e>
                      </m:acc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𝑫𝑬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𝑩𝑯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/>
                  </a:solidFill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sSubPr>
                        <m:e>
                          <m:acc>
                            <m:accPr>
                              <m:chr m:val="⃡"/>
                              <m:ctrlPr>
                                <a:rPr lang="en-US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𝓣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𝐶h𝑢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Calibri"/>
                              <a:cs typeface="Times New Roman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½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>
                                  <a:solidFill>
                                    <a:schemeClr val="accent2"/>
                                  </a:solidFill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𝑬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𝑬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>
                                  <a:solidFill>
                                    <a:schemeClr val="accent2"/>
                                  </a:solidFill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𝑯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𝑯</m:t>
                          </m:r>
                        </m:e>
                      </m:d>
                      <m:acc>
                        <m:accPr>
                          <m:chr m:val="⃡"/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𝐈</m:t>
                          </m:r>
                        </m:e>
                      </m:acc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𝜀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0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𝑬𝑬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𝜇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/>
                              <a:ea typeface="Times New Roman"/>
                              <a:cs typeface="Times New Roman"/>
                            </a:rPr>
                            <m:t>0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  <a:ea typeface="Times New Roman"/>
                          <a:cs typeface="Times New Roman"/>
                        </a:rPr>
                        <m:t>𝑯𝑯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/>
                  </a:solidFill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  <a:cs typeface="Times New Roman"/>
                            </a:rPr>
                          </m:ctrlPr>
                        </m:sSubPr>
                        <m:e>
                          <m:acc>
                            <m:accPr>
                              <m:chr m:val="⃡"/>
                              <m:ctrlPr>
                                <a:rPr lang="en-US" sz="2400" b="1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cs typeface="Times New Roman"/>
                                </a:rPr>
                              </m:ctrlPr>
                            </m:accPr>
                            <m:e>
                              <m:r>
                                <a:rPr lang="en-US" sz="2400" b="1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𝓣</m:t>
                              </m:r>
                            </m:e>
                          </m:acc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𝐸𝐿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=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½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𝑬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𝑬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>
                                  <a:solidFill>
                                    <a:schemeClr val="accent2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𝑯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𝑯</m:t>
                          </m:r>
                        </m:e>
                      </m:d>
                      <m:acc>
                        <m:accPr>
                          <m:chr m:val="⃡"/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acc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𝐈</m:t>
                          </m:r>
                        </m:e>
                      </m:acc>
                      <m:r>
                        <a:rPr lang="en-US" sz="2400" b="1" i="1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𝑫𝑬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𝑩𝑯</m:t>
                      </m:r>
                    </m:oMath>
                  </m:oMathPara>
                </a14:m>
                <a:endParaRPr lang="en-US" sz="2400" dirty="0">
                  <a:solidFill>
                    <a:schemeClr val="accent2"/>
                  </a:solidFill>
                </a:endParaRP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⃡"/>
                          <m:ctrlP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𝛁</m:t>
                          </m:r>
                        </m:e>
                      </m:acc>
                      <m:r>
                        <a:rPr lang="en-US" sz="2800" i="1">
                          <a:solidFill>
                            <a:srgbClr val="C00000"/>
                          </a:solidFill>
                          <a:latin typeface="Cambria Math"/>
                        </a:rPr>
                        <m:t>∙</m:t>
                      </m:r>
                      <m:acc>
                        <m:accPr>
                          <m:chr m:val="⃡"/>
                          <m:ctrlPr>
                            <a:rPr lang="en-US" sz="28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8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𝓣</m:t>
                          </m:r>
                        </m:e>
                      </m:acc>
                      <m:d>
                        <m:dPr>
                          <m:ctrlPr>
                            <a:rPr lang="en-US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800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𝜕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800" b="1" i="1">
                          <a:solidFill>
                            <a:srgbClr val="C00000"/>
                          </a:solidFill>
                          <a:latin typeface="Cambria Math"/>
                        </a:rPr>
                        <m:t>𝓹</m:t>
                      </m:r>
                      <m:d>
                        <m:dPr>
                          <m:ctrlPr>
                            <a:rPr lang="en-US" sz="28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800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800" b="1" i="1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solidFill>
                            <a:srgbClr val="C00000"/>
                          </a:solidFill>
                          <a:latin typeface="Cambria Math"/>
                        </a:rPr>
                        <m:t>𝒇</m:t>
                      </m:r>
                      <m:r>
                        <a:rPr lang="en-US" sz="2800" i="1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1" i="1">
                          <a:solidFill>
                            <a:srgbClr val="C00000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2800" i="1">
                          <a:solidFill>
                            <a:srgbClr val="C000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800" i="1">
                          <a:solidFill>
                            <a:srgbClr val="C00000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2800" i="1">
                          <a:solidFill>
                            <a:srgbClr val="C00000"/>
                          </a:solidFill>
                          <a:latin typeface="Cambria Math"/>
                        </a:rPr>
                        <m:t>)=0</m:t>
                      </m:r>
                    </m:oMath>
                  </m:oMathPara>
                </a14:m>
                <a:endParaRPr lang="en-US" sz="24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828800"/>
                <a:ext cx="8305800" cy="44028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752600" y="5181600"/>
            <a:ext cx="5715000" cy="77724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8229600" y="6413500"/>
            <a:ext cx="850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imes New Roman" pitchFamily="18" charset="0"/>
              </a:rPr>
              <a:t>7/14</a:t>
            </a:r>
            <a:endParaRPr lang="en-US" altLang="en-US" sz="1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362200" y="5762700"/>
            <a:ext cx="2628900" cy="739264"/>
            <a:chOff x="2362200" y="5762700"/>
            <a:chExt cx="2628900" cy="739264"/>
          </a:xfrm>
        </p:grpSpPr>
        <p:sp>
          <p:nvSpPr>
            <p:cNvPr id="8" name="TextBox 7"/>
            <p:cNvSpPr txBox="1"/>
            <p:nvPr/>
          </p:nvSpPr>
          <p:spPr>
            <a:xfrm>
              <a:off x="2362200" y="6101854"/>
              <a:ext cx="26289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EM momentum-density</a:t>
              </a:r>
              <a:endPara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1800000" flipV="1">
              <a:off x="4229100" y="5762700"/>
              <a:ext cx="0" cy="45720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229225" y="5743650"/>
            <a:ext cx="2057400" cy="773693"/>
            <a:chOff x="5229225" y="5743650"/>
            <a:chExt cx="2057400" cy="773693"/>
          </a:xfrm>
        </p:grpSpPr>
        <p:sp>
          <p:nvSpPr>
            <p:cNvPr id="9" name="TextBox 8"/>
            <p:cNvSpPr txBox="1"/>
            <p:nvPr/>
          </p:nvSpPr>
          <p:spPr>
            <a:xfrm>
              <a:off x="5229225" y="6117233"/>
              <a:ext cx="2057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EM force-density</a:t>
              </a:r>
              <a:endPara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rot="19800000" flipV="1">
              <a:off x="5876925" y="5743650"/>
              <a:ext cx="0" cy="457200"/>
            </a:xfrm>
            <a:prstGeom prst="straightConnector1">
              <a:avLst/>
            </a:prstGeom>
            <a:ln w="25400">
              <a:solidFill>
                <a:srgbClr val="C00000"/>
              </a:solidFill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7391400" y="2796289"/>
            <a:ext cx="1449705" cy="556511"/>
            <a:chOff x="7391400" y="2796289"/>
            <a:chExt cx="1449705" cy="556511"/>
          </a:xfrm>
        </p:grpSpPr>
        <p:cxnSp>
          <p:nvCxnSpPr>
            <p:cNvPr id="16" name="Straight Arrow Connector 15"/>
            <p:cNvCxnSpPr/>
            <p:nvPr/>
          </p:nvCxnSpPr>
          <p:spPr>
            <a:xfrm rot="18900000" flipV="1">
              <a:off x="7634708" y="2796289"/>
              <a:ext cx="0" cy="45720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13500000" flipV="1">
              <a:off x="7620000" y="3124200"/>
              <a:ext cx="0" cy="45720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743825" y="3004185"/>
              <a:ext cx="1097280" cy="32004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Identical</a:t>
              </a:r>
              <a:endPara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626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5"/>
          </a:solidFill>
        </p:spPr>
        <p:txBody>
          <a:bodyPr/>
          <a:lstStyle/>
          <a:p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Electromagnetic momentum-density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200" y="1676400"/>
                <a:ext cx="7901940" cy="35086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𝐿</m:t>
                          </m:r>
                        </m:sub>
                      </m:sSub>
                      <m:d>
                        <m:dPr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240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/>
                  </a:solidFill>
                </a:endParaRP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𝑀</m:t>
                          </m:r>
                        </m:sub>
                      </m:sSub>
                      <m:d>
                        <m:dPr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𝑫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/>
                  </a:solidFill>
                </a:endParaRP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𝓹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𝓹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𝐶h𝑢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𝓹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𝐸𝐿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𝑯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/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solidFill>
                    <a:schemeClr val="accent2"/>
                  </a:solidFill>
                </a:endParaRPr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𝐴</m:t>
                          </m:r>
                        </m:sub>
                      </m:sSub>
                      <m:d>
                        <m:dPr>
                          <m:ctrlP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rgbClr val="CC00CC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𝑀</m:t>
                          </m:r>
                        </m:sub>
                      </m:sSub>
                      <m:d>
                        <m:dPr>
                          <m:ctrlP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CC00CC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𝜕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𝑫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×</m:t>
                          </m:r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𝑩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𝑬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×</m:t>
                          </m:r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𝑯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/</m:t>
                          </m:r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CC00CC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CC00CC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CC00CC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400" dirty="0" smtClean="0">
                  <a:solidFill>
                    <a:schemeClr val="accent2"/>
                  </a:solidFill>
                </a:endParaRP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76400"/>
                <a:ext cx="7901940" cy="3508653"/>
              </a:xfrm>
              <a:prstGeom prst="rect">
                <a:avLst/>
              </a:prstGeom>
              <a:blipFill rotWithShape="1">
                <a:blip r:embed="rId3"/>
                <a:stretch>
                  <a:fillRect r="-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7200" y="1752600"/>
            <a:ext cx="4114800" cy="320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Maxwell-Lorentz (Livens) Momentum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432685"/>
            <a:ext cx="2560320" cy="320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Minkowski Momentum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199" y="3110701"/>
            <a:ext cx="2423160" cy="3200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Abraham Momentum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76300" y="4114800"/>
            <a:ext cx="1524000" cy="1082277"/>
            <a:chOff x="876300" y="4572000"/>
            <a:chExt cx="1524000" cy="1082277"/>
          </a:xfrm>
        </p:grpSpPr>
        <p:sp>
          <p:nvSpPr>
            <p:cNvPr id="7" name="TextBox 6"/>
            <p:cNvSpPr txBox="1"/>
            <p:nvPr/>
          </p:nvSpPr>
          <p:spPr>
            <a:xfrm>
              <a:off x="876300" y="5038724"/>
              <a:ext cx="1524000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Abraham force-density</a:t>
              </a:r>
              <a:endParaRPr lang="en-US" sz="2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1628775" y="4572000"/>
              <a:ext cx="0" cy="464820"/>
            </a:xfrm>
            <a:prstGeom prst="straightConnector1">
              <a:avLst/>
            </a:prstGeom>
            <a:ln w="25400">
              <a:solidFill>
                <a:srgbClr val="CC00CC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590800" y="4099323"/>
            <a:ext cx="1524000" cy="1082277"/>
            <a:chOff x="2590800" y="4572000"/>
            <a:chExt cx="1524000" cy="1082277"/>
          </a:xfrm>
        </p:grpSpPr>
        <p:sp>
          <p:nvSpPr>
            <p:cNvPr id="10" name="TextBox 9"/>
            <p:cNvSpPr txBox="1"/>
            <p:nvPr/>
          </p:nvSpPr>
          <p:spPr>
            <a:xfrm>
              <a:off x="2590800" y="5038724"/>
              <a:ext cx="1524000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Minkowski force-density</a:t>
              </a:r>
              <a:endParaRPr lang="en-US" sz="2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3343275" y="4572000"/>
              <a:ext cx="0" cy="464820"/>
            </a:xfrm>
            <a:prstGeom prst="straightConnector1">
              <a:avLst/>
            </a:prstGeom>
            <a:ln w="25400">
              <a:solidFill>
                <a:srgbClr val="CC00CC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4314827" y="4162425"/>
            <a:ext cx="2971797" cy="621985"/>
            <a:chOff x="4314827" y="4534016"/>
            <a:chExt cx="2971797" cy="621985"/>
          </a:xfrm>
        </p:grpSpPr>
        <p:sp>
          <p:nvSpPr>
            <p:cNvPr id="12" name="TextBox 11"/>
            <p:cNvSpPr txBox="1"/>
            <p:nvPr/>
          </p:nvSpPr>
          <p:spPr>
            <a:xfrm>
              <a:off x="4943475" y="4848224"/>
              <a:ext cx="1737360" cy="3077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CC00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Abraham force</a:t>
              </a:r>
              <a:endParaRPr lang="en-US" sz="2000" dirty="0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Left Brace 13"/>
            <p:cNvSpPr/>
            <p:nvPr/>
          </p:nvSpPr>
          <p:spPr>
            <a:xfrm rot="16200000">
              <a:off x="5663566" y="3185277"/>
              <a:ext cx="274320" cy="2971797"/>
            </a:xfrm>
            <a:prstGeom prst="leftBrace">
              <a:avLst>
                <a:gd name="adj1" fmla="val 36735"/>
                <a:gd name="adj2" fmla="val 50000"/>
              </a:avLst>
            </a:prstGeom>
            <a:ln w="19050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8229600" y="6413500"/>
            <a:ext cx="850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imes New Roman" pitchFamily="18" charset="0"/>
              </a:rPr>
              <a:t>8/14</a:t>
            </a:r>
            <a:endParaRPr lang="en-US" altLang="en-US" sz="18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160260" y="3883794"/>
            <a:ext cx="1876425" cy="2055044"/>
            <a:chOff x="7226935" y="3883794"/>
            <a:chExt cx="1876425" cy="2055044"/>
          </a:xfrm>
        </p:grpSpPr>
        <p:pic>
          <p:nvPicPr>
            <p:cNvPr id="20" name="Picture 7" descr="Minkowski_5"/>
            <p:cNvPicPr preferRelativeResize="0"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43800" y="3883794"/>
              <a:ext cx="1219200" cy="1450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Rectangle 8"/>
            <p:cNvSpPr>
              <a:spLocks noChangeArrowheads="1"/>
            </p:cNvSpPr>
            <p:nvPr/>
          </p:nvSpPr>
          <p:spPr bwMode="auto">
            <a:xfrm>
              <a:off x="7226935" y="5319713"/>
              <a:ext cx="1876425" cy="619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latin typeface="Times New Roman" pitchFamily="18" charset="0"/>
                </a:rPr>
                <a:t>Hermann Minkowski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latin typeface="Times New Roman" pitchFamily="18" charset="0"/>
                </a:rPr>
                <a:t>(1864 – 1909)</a:t>
              </a:r>
              <a:endParaRPr lang="en-US" altLang="en-US" sz="1400" dirty="0">
                <a:latin typeface="Times New Roman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124450" y="4848225"/>
            <a:ext cx="1400373" cy="1922554"/>
            <a:chOff x="5156641" y="4848225"/>
            <a:chExt cx="1400373" cy="1922554"/>
          </a:xfrm>
        </p:grpSpPr>
        <p:pic>
          <p:nvPicPr>
            <p:cNvPr id="23" name="Picture 4" descr="Abraham_Max_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55706" y="4848225"/>
              <a:ext cx="1202244" cy="1367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Rectangle 5"/>
            <p:cNvSpPr>
              <a:spLocks noChangeArrowheads="1"/>
            </p:cNvSpPr>
            <p:nvPr/>
          </p:nvSpPr>
          <p:spPr bwMode="auto">
            <a:xfrm>
              <a:off x="5156641" y="6215471"/>
              <a:ext cx="1400373" cy="5553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latin typeface="Times New Roman" pitchFamily="18" charset="0"/>
                </a:rPr>
                <a:t>Max Abraham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 dirty="0">
                  <a:latin typeface="Times New Roman" pitchFamily="18" charset="0"/>
                </a:rPr>
                <a:t>(1875 – 1922)</a:t>
              </a:r>
              <a:endParaRPr lang="en-US" altLang="en-US" sz="1400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5432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425" y="371475"/>
            <a:ext cx="8458200" cy="944562"/>
          </a:xfrm>
          <a:solidFill>
            <a:schemeClr val="accent5"/>
          </a:solidFill>
        </p:spPr>
        <p:txBody>
          <a:bodyPr/>
          <a:lstStyle/>
          <a:p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Electromagnetic force- and torque-density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90563" y="1924050"/>
                <a:ext cx="7886700" cy="1164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𝐿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free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𝜵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∙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𝑷</m:t>
                          </m:r>
                        </m:e>
                      </m:d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𝑱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free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𝜕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𝑷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i="1">
                                  <a:solidFill>
                                    <a:schemeClr val="accent2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p>
                          </m:sSubSup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𝜵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×</m:t>
                          </m:r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𝑴</m:t>
                          </m:r>
                        </m:e>
                      </m:d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dirty="0" smtClean="0">
                  <a:solidFill>
                    <a:schemeClr val="accent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𝝉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𝐿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𝐿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3" y="1924050"/>
                <a:ext cx="7886700" cy="1164934"/>
              </a:xfrm>
              <a:prstGeom prst="rect">
                <a:avLst/>
              </a:prstGeom>
              <a:blipFill rotWithShape="1">
                <a:blip r:embed="rId2"/>
                <a:stretch>
                  <a:fillRect b="-36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09587" y="1428750"/>
            <a:ext cx="111918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Lorentz: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1013" y="3200400"/>
            <a:ext cx="15621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Minkowski: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8229600" y="6413500"/>
            <a:ext cx="8509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333399"/>
                </a:solidFill>
                <a:latin typeface="Times New Roman" pitchFamily="18" charset="0"/>
              </a:rPr>
              <a:t>9/14</a:t>
            </a:r>
            <a:endParaRPr lang="en-US" altLang="en-US" sz="1800" dirty="0">
              <a:solidFill>
                <a:srgbClr val="333399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52513" y="3714750"/>
                <a:ext cx="7205662" cy="21080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9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𝑀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𝜌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free</m:t>
                          </m:r>
                        </m:sub>
                      </m:sSub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𝑱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400">
                              <a:solidFill>
                                <a:schemeClr val="accent2"/>
                              </a:solidFill>
                              <a:latin typeface="Cambria Math"/>
                            </a:rPr>
                            <m:t>free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2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1" i="1">
                          <a:solidFill>
                            <a:schemeClr val="accent2"/>
                          </a:solidFill>
                          <a:latin typeface="Cambria Math"/>
                        </a:rPr>
                        <m:t>𝑩</m:t>
                      </m:r>
                    </m:oMath>
                  </m:oMathPara>
                </a14:m>
                <a:endParaRPr lang="en-US" sz="2400" b="1" dirty="0" smtClean="0">
                  <a:solidFill>
                    <a:schemeClr val="accent2"/>
                  </a:solidFill>
                </a:endParaRPr>
              </a:p>
              <a:p>
                <a:pPr>
                  <a:spcAft>
                    <a:spcPts val="900"/>
                  </a:spcAft>
                </a:pPr>
                <a:r>
                  <a:rPr lang="en-US" sz="2400" dirty="0" smtClean="0">
                    <a:solidFill>
                      <a:schemeClr val="accent2"/>
                    </a:solidFill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𝑷</m:t>
                            </m:r>
                            <m: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∙</m:t>
                            </m:r>
                            <m:r>
                              <a:rPr lang="en-US" sz="2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𝜵</m:t>
                            </m:r>
                          </m:e>
                        </m:d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𝑬</m:t>
                        </m:r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𝑷</m:t>
                        </m:r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×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𝜵</m:t>
                            </m:r>
                            <m:r>
                              <a:rPr lang="en-US" sz="2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×</m:t>
                            </m:r>
                            <m:r>
                              <a:rPr lang="en-US" sz="2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𝑬</m:t>
                            </m:r>
                          </m:e>
                        </m:d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−½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𝜵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𝑷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∙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𝑬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</m:oMath>
                </a14:m>
                <a:endParaRPr lang="en-US" sz="2400" b="1" dirty="0" smtClean="0">
                  <a:solidFill>
                    <a:schemeClr val="accent2"/>
                  </a:solidFill>
                </a:endParaRPr>
              </a:p>
              <a:p>
                <a:pPr>
                  <a:spcAft>
                    <a:spcPts val="1800"/>
                  </a:spcAft>
                </a:pPr>
                <a:r>
                  <a:rPr lang="en-US" sz="2400" dirty="0" smtClean="0">
                    <a:solidFill>
                      <a:schemeClr val="accent2"/>
                    </a:solidFill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accent2"/>
                        </a:solidFill>
                        <a:latin typeface="Cambria Math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𝑴</m:t>
                            </m:r>
                            <m: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∙</m:t>
                            </m:r>
                            <m:r>
                              <a:rPr lang="en-US" sz="2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𝜵</m:t>
                            </m:r>
                          </m:e>
                        </m:d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𝑯</m:t>
                        </m:r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𝑴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×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𝜵</m:t>
                            </m:r>
                            <m:r>
                              <a:rPr lang="en-US" sz="2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×</m:t>
                            </m:r>
                            <m:r>
                              <a:rPr lang="en-US" sz="2400" b="1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𝑯</m:t>
                            </m:r>
                          </m:e>
                        </m:d>
                        <m:r>
                          <a:rPr lang="en-US" sz="2400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−½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𝜵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𝑴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∙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𝑯</m:t>
                        </m:r>
                        <m:r>
                          <a:rPr lang="en-US" sz="2400" b="1" i="1">
                            <a:solidFill>
                              <a:schemeClr val="accent2"/>
                            </a:solidFill>
                            <a:latin typeface="Cambria Math"/>
                          </a:rPr>
                          <m:t>)</m:t>
                        </m:r>
                      </m:e>
                    </m:d>
                  </m:oMath>
                </a14:m>
                <a:endParaRPr lang="en-US" sz="2400" dirty="0" smtClean="0">
                  <a:solidFill>
                    <a:schemeClr val="accent2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𝝉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𝑀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𝒓</m:t>
                      </m:r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×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𝑀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𝒓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CC00CC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𝑷</m:t>
                      </m:r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𝑬</m:t>
                      </m:r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𝑴</m:t>
                      </m:r>
                      <m:r>
                        <a:rPr lang="en-US" sz="2400" i="1">
                          <a:solidFill>
                            <a:srgbClr val="CC00CC"/>
                          </a:solidFill>
                          <a:latin typeface="Cambria Math"/>
                        </a:rPr>
                        <m:t>×</m:t>
                      </m:r>
                      <m:r>
                        <a:rPr lang="en-US" sz="2400" b="1" i="1">
                          <a:solidFill>
                            <a:srgbClr val="CC00CC"/>
                          </a:solidFill>
                          <a:latin typeface="Cambria Math"/>
                        </a:rPr>
                        <m:t>𝑯</m:t>
                      </m:r>
                    </m:oMath>
                  </m:oMathPara>
                </a14:m>
                <a:endParaRPr lang="en-US" sz="2400" dirty="0">
                  <a:solidFill>
                    <a:srgbClr val="CC00CC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513" y="3714750"/>
                <a:ext cx="7205662" cy="2108013"/>
              </a:xfrm>
              <a:prstGeom prst="rect">
                <a:avLst/>
              </a:prstGeom>
              <a:blipFill rotWithShape="1">
                <a:blip r:embed="rId3"/>
                <a:stretch>
                  <a:fillRect b="-1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7673975" y="2451002"/>
            <a:ext cx="1447800" cy="2116959"/>
            <a:chOff x="7673975" y="2451002"/>
            <a:chExt cx="1447800" cy="2116959"/>
          </a:xfrm>
        </p:grpSpPr>
        <p:pic>
          <p:nvPicPr>
            <p:cNvPr id="11" name="Picture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4625" y="2451002"/>
              <a:ext cx="1187450" cy="16637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 Box 73"/>
            <p:cNvSpPr txBox="1">
              <a:spLocks noChangeArrowheads="1"/>
            </p:cNvSpPr>
            <p:nvPr/>
          </p:nvSpPr>
          <p:spPr bwMode="auto">
            <a:xfrm>
              <a:off x="7673975" y="4137074"/>
              <a:ext cx="144780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1" dirty="0">
                  <a:latin typeface="Times New Roman" pitchFamily="18" charset="0"/>
                </a:rPr>
                <a:t>Hendrik Lorentz (1853-1928)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345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2546</TotalTime>
  <Words>1550</Words>
  <Application>Microsoft Office PowerPoint</Application>
  <PresentationFormat>On-screen Show (4:3)</PresentationFormat>
  <Paragraphs>190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Field Momentum and Structured Light</vt:lpstr>
      <vt:lpstr>Facts and Misconceptions</vt:lpstr>
      <vt:lpstr>Maxwell’s macroscopic equations (SI)</vt:lpstr>
      <vt:lpstr>P (r, t) and M (r, t) are replaced by equivalent bound-charge and bound-current densities</vt:lpstr>
      <vt:lpstr>Lorentz Force (and Torque) in the Presence of P (r, t) and M(r, t)</vt:lpstr>
      <vt:lpstr>Electromagnetic Energy: Poynting’s Vector</vt:lpstr>
      <vt:lpstr>The Stress Tensors of Lorentz, Minkowski, Abraham, Chu, and Einstein &amp; Laub</vt:lpstr>
      <vt:lpstr>Electromagnetic momentum-density</vt:lpstr>
      <vt:lpstr>Electromagnetic force- and torque-density</vt:lpstr>
      <vt:lpstr>Electromagnetic force and torque-density</vt:lpstr>
      <vt:lpstr>The Balazs “Thought Experiment” (1953)</vt:lpstr>
      <vt:lpstr>Ashkin-Dziedzic Experiment (Bulge on the liquid surface)</vt:lpstr>
      <vt:lpstr>Hidden Momentum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Masud Mansuripur</dc:creator>
  <cp:lastModifiedBy>Masud Mansuripur</cp:lastModifiedBy>
  <cp:revision>184</cp:revision>
  <cp:lastPrinted>1601-01-01T00:00:00Z</cp:lastPrinted>
  <dcterms:created xsi:type="dcterms:W3CDTF">1601-01-01T00:00:00Z</dcterms:created>
  <dcterms:modified xsi:type="dcterms:W3CDTF">2017-04-23T08:02:55Z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